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57" r:id="rId4"/>
    <p:sldId id="261" r:id="rId5"/>
    <p:sldId id="258" r:id="rId6"/>
    <p:sldId id="262" r:id="rId7"/>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68"/>
    <p:restoredTop sz="94674"/>
  </p:normalViewPr>
  <p:slideViewPr>
    <p:cSldViewPr snapToGrid="0" snapToObjects="1" showGuides="1">
      <p:cViewPr varScale="1">
        <p:scale>
          <a:sx n="129" d="100"/>
          <a:sy n="129" d="100"/>
        </p:scale>
        <p:origin x="960" y="19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7E3D0D-E3BB-3844-9F56-5A8E5419AD49}"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7E3D0D-E3BB-3844-9F56-5A8E5419AD49}"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7E3D0D-E3BB-3844-9F56-5A8E5419AD49}"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7E3D0D-E3BB-3844-9F56-5A8E5419AD49}"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7E3D0D-E3BB-3844-9F56-5A8E5419AD49}" type="datetimeFigureOut">
              <a:rPr lang="en-US" smtClean="0"/>
              <a:t>3/22/17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B7E3D0D-E3BB-3844-9F56-5A8E5419AD49}" type="datetimeFigureOut">
              <a:rPr lang="en-US" smtClean="0"/>
              <a:t>3/22/17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E3D0D-E3BB-3844-9F56-5A8E5419AD49}" type="datetimeFigureOut">
              <a:rPr lang="en-US" smtClean="0"/>
              <a:t>3/22/17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E3D0D-E3BB-3844-9F56-5A8E5419AD49}"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E3D0D-E3BB-3844-9F56-5A8E5419AD49}" type="datetimeFigureOut">
              <a:rPr lang="en-US" smtClean="0"/>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7E3D0D-E3BB-3844-9F56-5A8E5419AD49}"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7E3D0D-E3BB-3844-9F56-5A8E5419AD49}" type="datetimeFigureOut">
              <a:rPr lang="en-US" smtClean="0"/>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F1F92E-4B47-DB49-8761-F299F1E941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7E3D0D-E3BB-3844-9F56-5A8E5419AD49}" type="datetimeFigureOut">
              <a:rPr lang="en-US" smtClean="0"/>
              <a:t>3/22/17</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F1F92E-4B47-DB49-8761-F299F1E94128}" type="slidenum">
              <a:rPr lang="en-US" smtClean="0"/>
              <a:t>‹#›</a:t>
            </a:fld>
            <a:endParaRPr lang="en-US"/>
          </a:p>
        </p:txBody>
      </p:sp>
    </p:spTree>
    <p:extLst>
      <p:ext uri="{BB962C8B-B14F-4D97-AF65-F5344CB8AC3E}">
        <p14:creationId xmlns:p14="http://schemas.microsoft.com/office/powerpoint/2010/main" val="168935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smtClean="0">
                <a:solidFill>
                  <a:schemeClr val="tx1"/>
                </a:solidFill>
                <a:latin typeface="Georgia" charset="0"/>
                <a:ea typeface="Georgia" charset="0"/>
                <a:cs typeface="Georgia" charset="0"/>
              </a:rPr>
              <a:t>1	INTRODUCTION </a:t>
            </a:r>
            <a:r>
              <a:rPr lang="en-GB" sz="1300" b="1" dirty="0">
                <a:solidFill>
                  <a:schemeClr val="tx1"/>
                </a:solidFill>
                <a:latin typeface="Georgia" charset="0"/>
                <a:ea typeface="Georgia" charset="0"/>
                <a:cs typeface="Georgia" charset="0"/>
              </a:rPr>
              <a:t>[LUKE]</a:t>
            </a:r>
          </a:p>
          <a:p>
            <a:r>
              <a:rPr lang="en-GB" sz="1300" dirty="0" smtClean="0">
                <a:solidFill>
                  <a:schemeClr val="tx1"/>
                </a:solidFill>
                <a:latin typeface="Georgia" charset="0"/>
                <a:ea typeface="Georgia" charset="0"/>
                <a:cs typeface="Georgia" charset="0"/>
              </a:rPr>
              <a:t>Hello </a:t>
            </a:r>
            <a:r>
              <a:rPr lang="en-GB" sz="1300" dirty="0">
                <a:solidFill>
                  <a:schemeClr val="tx1"/>
                </a:solidFill>
                <a:latin typeface="Georgia" charset="0"/>
                <a:ea typeface="Georgia" charset="0"/>
                <a:cs typeface="Georgia" charset="0"/>
              </a:rPr>
              <a:t>and welcome to our group presentation. Through our knowledge gained in the lectures and seminars given about Public and Private space we intend to use case studies to compare and analyse the Lincoln university campus.</a:t>
            </a:r>
          </a:p>
          <a:p>
            <a:r>
              <a:rPr lang="en-GB" sz="1300" b="1" dirty="0">
                <a:solidFill>
                  <a:schemeClr val="tx1"/>
                </a:solidFill>
                <a:latin typeface="Georgia" charset="0"/>
                <a:ea typeface="Georgia" charset="0"/>
                <a:cs typeface="Georgia" charset="0"/>
              </a:rPr>
              <a:t> </a:t>
            </a:r>
          </a:p>
          <a:p>
            <a:r>
              <a:rPr lang="en-GB" sz="1300" b="1" dirty="0">
                <a:solidFill>
                  <a:schemeClr val="tx1"/>
                </a:solidFill>
                <a:latin typeface="Georgia" charset="0"/>
                <a:ea typeface="Georgia" charset="0"/>
                <a:cs typeface="Georgia" charset="0"/>
              </a:rPr>
              <a:t>2	HISTORY [LUKE]</a:t>
            </a:r>
          </a:p>
          <a:p>
            <a:r>
              <a:rPr lang="en-GB" sz="1300" dirty="0" smtClean="0">
                <a:solidFill>
                  <a:schemeClr val="tx1"/>
                </a:solidFill>
                <a:latin typeface="Georgia" charset="0"/>
                <a:ea typeface="Georgia" charset="0"/>
                <a:cs typeface="Georgia" charset="0"/>
              </a:rPr>
              <a:t>To </a:t>
            </a:r>
            <a:r>
              <a:rPr lang="en-GB" sz="1300" dirty="0">
                <a:solidFill>
                  <a:schemeClr val="tx1"/>
                </a:solidFill>
                <a:latin typeface="Georgia" charset="0"/>
                <a:ea typeface="Georgia" charset="0"/>
                <a:cs typeface="Georgia" charset="0"/>
              </a:rPr>
              <a:t>begin, lets look at some contextual history. The university of Lincoln is situated on an old railway yard that was derelict through the latter half of the 20</a:t>
            </a:r>
            <a:r>
              <a:rPr lang="en-GB" sz="1300" baseline="30000" dirty="0">
                <a:solidFill>
                  <a:schemeClr val="tx1"/>
                </a:solidFill>
                <a:latin typeface="Georgia" charset="0"/>
                <a:ea typeface="Georgia" charset="0"/>
                <a:cs typeface="Georgia" charset="0"/>
              </a:rPr>
              <a:t>th</a:t>
            </a:r>
            <a:r>
              <a:rPr lang="en-GB" sz="1300" dirty="0">
                <a:solidFill>
                  <a:schemeClr val="tx1"/>
                </a:solidFill>
                <a:latin typeface="Georgia" charset="0"/>
                <a:ea typeface="Georgia" charset="0"/>
                <a:cs typeface="Georgia" charset="0"/>
              </a:rPr>
              <a:t> century. Buildings such as the engine shed and the grand central warehouse used to be owned and operated by national rail as part of public transport, before national rail was privatised. These buildings have since been bought by the Lincoln Estates and Campus services, and now operated privately. </a:t>
            </a:r>
          </a:p>
          <a:p>
            <a:r>
              <a:rPr lang="en-GB" sz="1300" dirty="0">
                <a:solidFill>
                  <a:schemeClr val="tx1"/>
                </a:solidFill>
                <a:latin typeface="Georgia" charset="0"/>
                <a:ea typeface="Georgia" charset="0"/>
                <a:cs typeface="Georgia" charset="0"/>
              </a:rPr>
              <a:t> </a:t>
            </a:r>
          </a:p>
        </p:txBody>
      </p:sp>
      <p:sp>
        <p:nvSpPr>
          <p:cNvPr id="8" name="Rectangle 7"/>
          <p:cNvSpPr/>
          <p:nvPr/>
        </p:nvSpPr>
        <p:spPr>
          <a:xfrm>
            <a:off x="495300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a:solidFill>
                  <a:schemeClr val="tx1"/>
                </a:solidFill>
                <a:latin typeface="Georgia" charset="0"/>
                <a:ea typeface="Georgia" charset="0"/>
                <a:cs typeface="Georgia" charset="0"/>
              </a:rPr>
              <a:t>3	PRIVATE VS PUBLIC 1 [WILL]</a:t>
            </a:r>
          </a:p>
          <a:p>
            <a:r>
              <a:rPr lang="en-GB" sz="1300" dirty="0">
                <a:solidFill>
                  <a:schemeClr val="tx1"/>
                </a:solidFill>
                <a:latin typeface="Georgia" charset="0"/>
                <a:ea typeface="Georgia" charset="0"/>
                <a:cs typeface="Georgia" charset="0"/>
              </a:rPr>
              <a:t>Next, we shall define what a public or private university is. Now this isn’t necessarily Defined by land </a:t>
            </a:r>
            <a:r>
              <a:rPr lang="en-GB" sz="1300" dirty="0" smtClean="0">
                <a:solidFill>
                  <a:schemeClr val="tx1"/>
                </a:solidFill>
                <a:latin typeface="Georgia" charset="0"/>
                <a:ea typeface="Georgia" charset="0"/>
                <a:cs typeface="Georgia" charset="0"/>
              </a:rPr>
              <a:t>ownership </a:t>
            </a:r>
            <a:r>
              <a:rPr lang="en-GB" sz="1300" dirty="0">
                <a:solidFill>
                  <a:schemeClr val="tx1"/>
                </a:solidFill>
                <a:latin typeface="Georgia" charset="0"/>
                <a:ea typeface="Georgia" charset="0"/>
                <a:cs typeface="Georgia" charset="0"/>
              </a:rPr>
              <a:t>as you might think. A public university like Lincoln is partly funded by public means through a national government. </a:t>
            </a:r>
            <a:endParaRPr lang="en-GB" sz="1300" dirty="0" smtClean="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A </a:t>
            </a:r>
            <a:r>
              <a:rPr lang="en-GB" sz="1300" dirty="0">
                <a:solidFill>
                  <a:schemeClr val="tx1"/>
                </a:solidFill>
                <a:latin typeface="Georgia" charset="0"/>
                <a:ea typeface="Georgia" charset="0"/>
                <a:cs typeface="Georgia" charset="0"/>
              </a:rPr>
              <a:t>private university is not operated or funded by governments at all. In the UK only 5 universities are privately owned. These are listed in the left side of this chart. Private universities can Charge whatever fees that they want (although as you can see, not necessarily higher or lower) and teach whatever they want. They have a lot more control. </a:t>
            </a:r>
            <a:endParaRPr lang="en-GB" sz="1300" dirty="0" smtClean="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The </a:t>
            </a:r>
            <a:r>
              <a:rPr lang="en-GB" sz="1300" dirty="0">
                <a:solidFill>
                  <a:schemeClr val="tx1"/>
                </a:solidFill>
                <a:latin typeface="Georgia" charset="0"/>
                <a:ea typeface="Georgia" charset="0"/>
                <a:cs typeface="Georgia" charset="0"/>
              </a:rPr>
              <a:t>Vice chancellor of Buckingham university has been particularly outspoken about this, saying that British universities would be more competitive and thus better ranked around the world if they were private, however the smaller number of students would likely mean higher fees, though this is not always the case</a:t>
            </a:r>
            <a:r>
              <a:rPr lang="en-GB" sz="1300" dirty="0" smtClean="0">
                <a:solidFill>
                  <a:schemeClr val="tx1"/>
                </a:solidFill>
                <a:latin typeface="Georgia" charset="0"/>
                <a:ea typeface="Georgia" charset="0"/>
                <a:cs typeface="Georgia" charset="0"/>
              </a:rPr>
              <a:t>.</a:t>
            </a:r>
            <a:endParaRPr lang="en-GB" sz="1300" dirty="0">
              <a:solidFill>
                <a:schemeClr val="tx1"/>
              </a:solidFill>
              <a:latin typeface="Georgia" charset="0"/>
              <a:ea typeface="Georgia" charset="0"/>
              <a:cs typeface="Georgia" charset="0"/>
            </a:endParaRPr>
          </a:p>
        </p:txBody>
      </p:sp>
      <p:sp>
        <p:nvSpPr>
          <p:cNvPr id="9" name="Rectangle 8"/>
          <p:cNvSpPr/>
          <p:nvPr/>
        </p:nvSpPr>
        <p:spPr>
          <a:xfrm>
            <a:off x="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dirty="0">
                <a:solidFill>
                  <a:schemeClr val="tx1"/>
                </a:solidFill>
                <a:latin typeface="Georgia" charset="0"/>
                <a:ea typeface="Georgia" charset="0"/>
                <a:cs typeface="Georgia" charset="0"/>
              </a:rPr>
              <a:t>The university masterplan shows the future St. Marks development, which is owned by a private entity. It aims to improve the link between the University and the high street by creating new commercial and residential space that blends into the present urban landscape. </a:t>
            </a:r>
            <a:endParaRPr lang="en-GB" sz="1300" dirty="0" smtClean="0">
              <a:solidFill>
                <a:schemeClr val="tx1"/>
              </a:solidFill>
              <a:latin typeface="Georgia" charset="0"/>
              <a:ea typeface="Georgia" charset="0"/>
              <a:cs typeface="Georgia" charset="0"/>
            </a:endParaRPr>
          </a:p>
          <a:p>
            <a:endParaRPr lang="en-GB" sz="1300" dirty="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We </a:t>
            </a:r>
            <a:r>
              <a:rPr lang="en-GB" sz="1300" dirty="0">
                <a:solidFill>
                  <a:schemeClr val="tx1"/>
                </a:solidFill>
                <a:latin typeface="Georgia" charset="0"/>
                <a:ea typeface="Georgia" charset="0"/>
                <a:cs typeface="Georgia" charset="0"/>
              </a:rPr>
              <a:t>believe that this mixed-use approach to urban design will be beneficial to the city of Lincoln, however the restrictions for private land – which we will outline throughout this presentation - will still apply. </a:t>
            </a:r>
            <a:endParaRPr lang="en-GB" sz="1300" dirty="0" smtClean="0">
              <a:solidFill>
                <a:schemeClr val="tx1"/>
              </a:solidFill>
              <a:latin typeface="Georgia" charset="0"/>
              <a:ea typeface="Georgia" charset="0"/>
              <a:cs typeface="Georgia" charset="0"/>
            </a:endParaRPr>
          </a:p>
          <a:p>
            <a:endParaRPr lang="en-GB" sz="1300" dirty="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The </a:t>
            </a:r>
            <a:r>
              <a:rPr lang="en-GB" sz="1300" dirty="0">
                <a:solidFill>
                  <a:schemeClr val="tx1"/>
                </a:solidFill>
                <a:latin typeface="Georgia" charset="0"/>
                <a:ea typeface="Georgia" charset="0"/>
                <a:cs typeface="Georgia" charset="0"/>
              </a:rPr>
              <a:t>masterplan also shows that the university has tried to encourage social activity in the common spaces between buildings, however, these spaces are privately owned, and campus security can escort anyone off the premises along with applying other restrictions if deemed necessary. </a:t>
            </a:r>
          </a:p>
        </p:txBody>
      </p:sp>
      <p:sp>
        <p:nvSpPr>
          <p:cNvPr id="10" name="Rectangle 9"/>
          <p:cNvSpPr/>
          <p:nvPr/>
        </p:nvSpPr>
        <p:spPr>
          <a:xfrm>
            <a:off x="495300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a:solidFill>
                  <a:schemeClr val="tx1"/>
                </a:solidFill>
                <a:latin typeface="Georgia" charset="0"/>
                <a:ea typeface="Georgia" charset="0"/>
                <a:cs typeface="Georgia" charset="0"/>
              </a:rPr>
              <a:t>4	PRIVATE VS PUBLIC 2 [MALENE]</a:t>
            </a:r>
          </a:p>
          <a:p>
            <a:r>
              <a:rPr lang="en-GB" sz="1300" dirty="0">
                <a:solidFill>
                  <a:schemeClr val="tx1"/>
                </a:solidFill>
                <a:latin typeface="Georgia" charset="0"/>
                <a:ea typeface="Georgia" charset="0"/>
                <a:cs typeface="Georgia" charset="0"/>
              </a:rPr>
              <a:t>The landscape is different around the world, for example in Norway colleges stand alongside universities as another form of higher education. They offer much more specific courses for individual jobs and careers. </a:t>
            </a:r>
            <a:endParaRPr lang="en-GB" sz="1300" dirty="0" smtClean="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Public </a:t>
            </a:r>
            <a:r>
              <a:rPr lang="en-GB" sz="1300" dirty="0">
                <a:solidFill>
                  <a:schemeClr val="tx1"/>
                </a:solidFill>
                <a:latin typeface="Georgia" charset="0"/>
                <a:ea typeface="Georgia" charset="0"/>
                <a:cs typeface="Georgia" charset="0"/>
              </a:rPr>
              <a:t>education is generally free in </a:t>
            </a:r>
            <a:r>
              <a:rPr lang="en-GB" sz="1300" dirty="0" err="1">
                <a:solidFill>
                  <a:schemeClr val="tx1"/>
                </a:solidFill>
                <a:latin typeface="Georgia" charset="0"/>
                <a:ea typeface="Georgia" charset="0"/>
                <a:cs typeface="Georgia" charset="0"/>
              </a:rPr>
              <a:t>norway</a:t>
            </a:r>
            <a:r>
              <a:rPr lang="en-GB" sz="1300" dirty="0">
                <a:solidFill>
                  <a:schemeClr val="tx1"/>
                </a:solidFill>
                <a:latin typeface="Georgia" charset="0"/>
                <a:ea typeface="Georgia" charset="0"/>
                <a:cs typeface="Georgia" charset="0"/>
              </a:rPr>
              <a:t>, including colleges and universities, this is different in the UK where universities have tuition fees, apart from in Scotland for Scottish nationals. Higher education is also very different in Japan, where the majority of universities are actually private: In japan There are 597 Private universities, compared with 181 public. </a:t>
            </a:r>
            <a:endParaRPr lang="en-GB" sz="1300" dirty="0" smtClean="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As </a:t>
            </a:r>
            <a:r>
              <a:rPr lang="en-GB" sz="1300" dirty="0">
                <a:solidFill>
                  <a:schemeClr val="tx1"/>
                </a:solidFill>
                <a:latin typeface="Georgia" charset="0"/>
                <a:ea typeface="Georgia" charset="0"/>
                <a:cs typeface="Georgia" charset="0"/>
              </a:rPr>
              <a:t>you can see, the fees are generally much lower than the UK, but private universities still have generally higher fees, but lower grade requirements. This is similar to Norway, where the price of private university tuition doesn’t necessarily reflect the quality of the course.</a:t>
            </a:r>
          </a:p>
        </p:txBody>
      </p:sp>
    </p:spTree>
    <p:extLst>
      <p:ext uri="{BB962C8B-B14F-4D97-AF65-F5344CB8AC3E}">
        <p14:creationId xmlns:p14="http://schemas.microsoft.com/office/powerpoint/2010/main" val="51020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17111" y="1076740"/>
            <a:ext cx="1143606" cy="1156252"/>
          </a:xfrm>
          <a:prstGeom prst="rect">
            <a:avLst/>
          </a:prstGeom>
        </p:spPr>
      </p:pic>
      <p:pic>
        <p:nvPicPr>
          <p:cNvPr id="5" name="Picture 4"/>
          <p:cNvPicPr>
            <a:picLocks noChangeAspect="1"/>
          </p:cNvPicPr>
          <p:nvPr/>
        </p:nvPicPr>
        <p:blipFill>
          <a:blip r:embed="rId2"/>
          <a:stretch>
            <a:fillRect/>
          </a:stretch>
        </p:blipFill>
        <p:spPr>
          <a:xfrm>
            <a:off x="6869503" y="1076740"/>
            <a:ext cx="1143606" cy="1156252"/>
          </a:xfrm>
          <a:prstGeom prst="rect">
            <a:avLst/>
          </a:prstGeom>
        </p:spPr>
      </p:pic>
      <p:pic>
        <p:nvPicPr>
          <p:cNvPr id="6" name="Picture 5"/>
          <p:cNvPicPr>
            <a:picLocks noChangeAspect="1"/>
          </p:cNvPicPr>
          <p:nvPr/>
        </p:nvPicPr>
        <p:blipFill>
          <a:blip r:embed="rId2"/>
          <a:stretch>
            <a:fillRect/>
          </a:stretch>
        </p:blipFill>
        <p:spPr>
          <a:xfrm>
            <a:off x="1817111" y="4509053"/>
            <a:ext cx="1143606" cy="1156252"/>
          </a:xfrm>
          <a:prstGeom prst="rect">
            <a:avLst/>
          </a:prstGeom>
        </p:spPr>
      </p:pic>
      <p:pic>
        <p:nvPicPr>
          <p:cNvPr id="7" name="Picture 6"/>
          <p:cNvPicPr>
            <a:picLocks noChangeAspect="1"/>
          </p:cNvPicPr>
          <p:nvPr/>
        </p:nvPicPr>
        <p:blipFill>
          <a:blip r:embed="rId2"/>
          <a:stretch>
            <a:fillRect/>
          </a:stretch>
        </p:blipFill>
        <p:spPr>
          <a:xfrm>
            <a:off x="6869503" y="4509053"/>
            <a:ext cx="1143606" cy="1156252"/>
          </a:xfrm>
          <a:prstGeom prst="rect">
            <a:avLst/>
          </a:prstGeom>
        </p:spPr>
      </p:pic>
    </p:spTree>
    <p:extLst>
      <p:ext uri="{BB962C8B-B14F-4D97-AF65-F5344CB8AC3E}">
        <p14:creationId xmlns:p14="http://schemas.microsoft.com/office/powerpoint/2010/main" val="1114946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200" b="1" dirty="0">
                <a:solidFill>
                  <a:schemeClr val="tx1"/>
                </a:solidFill>
                <a:latin typeface="Georgia" charset="0"/>
                <a:ea typeface="Georgia" charset="0"/>
                <a:cs typeface="Georgia" charset="0"/>
              </a:rPr>
              <a:t>5	FREEDOM OF SPEECH [DEMI]</a:t>
            </a:r>
          </a:p>
          <a:p>
            <a:r>
              <a:rPr lang="en-GB" sz="1200" dirty="0" smtClean="0">
                <a:solidFill>
                  <a:schemeClr val="tx1"/>
                </a:solidFill>
                <a:latin typeface="Georgia" charset="0"/>
                <a:ea typeface="Georgia" charset="0"/>
                <a:cs typeface="Georgia" charset="0"/>
              </a:rPr>
              <a:t>Our </a:t>
            </a:r>
            <a:r>
              <a:rPr lang="en-GB" sz="1200" dirty="0">
                <a:solidFill>
                  <a:schemeClr val="tx1"/>
                </a:solidFill>
                <a:latin typeface="Georgia" charset="0"/>
                <a:ea typeface="Georgia" charset="0"/>
                <a:cs typeface="Georgia" charset="0"/>
              </a:rPr>
              <a:t>own university has recently been involved in a scandal. </a:t>
            </a:r>
            <a:r>
              <a:rPr lang="en-GB" sz="1200" dirty="0">
                <a:solidFill>
                  <a:schemeClr val="tx1"/>
                </a:solidFill>
                <a:latin typeface="Georgia" charset="0"/>
                <a:ea typeface="Georgia" charset="0"/>
                <a:cs typeface="Georgia" charset="0"/>
              </a:rPr>
              <a:t>The Student Union silenced the conservative society for posting something unfavourable, about freedom of speech on campus! </a:t>
            </a:r>
            <a:r>
              <a:rPr lang="en-GB" sz="1200" dirty="0">
                <a:solidFill>
                  <a:schemeClr val="tx1"/>
                </a:solidFill>
                <a:latin typeface="Georgia" charset="0"/>
                <a:ea typeface="Georgia" charset="0"/>
                <a:cs typeface="Georgia" charset="0"/>
              </a:rPr>
              <a:t>Oh the irony. </a:t>
            </a:r>
            <a:r>
              <a:rPr lang="en-GB" sz="1200" dirty="0" smtClean="0">
                <a:solidFill>
                  <a:schemeClr val="tx1"/>
                </a:solidFill>
                <a:latin typeface="Georgia" charset="0"/>
                <a:ea typeface="Georgia" charset="0"/>
                <a:cs typeface="Georgia" charset="0"/>
              </a:rPr>
              <a:t>This </a:t>
            </a:r>
            <a:r>
              <a:rPr lang="en-GB" sz="1200" dirty="0">
                <a:solidFill>
                  <a:schemeClr val="tx1"/>
                </a:solidFill>
                <a:latin typeface="Georgia" charset="0"/>
                <a:ea typeface="Georgia" charset="0"/>
                <a:cs typeface="Georgia" charset="0"/>
              </a:rPr>
              <a:t>lead to a protest outside the Engine Shed, which is not allowed as campus is private property.</a:t>
            </a:r>
          </a:p>
          <a:p>
            <a:r>
              <a:rPr lang="en-GB" sz="1200" dirty="0">
                <a:solidFill>
                  <a:schemeClr val="tx1"/>
                </a:solidFill>
                <a:latin typeface="Georgia" charset="0"/>
                <a:ea typeface="Georgia" charset="0"/>
                <a:cs typeface="Georgia" charset="0"/>
              </a:rPr>
              <a:t>In the case of Greece, people have not always had freedom of speech. Violent dictatorships have previously targeted universities to attack independent thinking, a threat to the longevity of their power.</a:t>
            </a:r>
          </a:p>
          <a:p>
            <a:r>
              <a:rPr lang="en-GB" sz="1200" dirty="0" smtClean="0">
                <a:solidFill>
                  <a:schemeClr val="tx1"/>
                </a:solidFill>
                <a:latin typeface="Georgia" charset="0"/>
                <a:ea typeface="Georgia" charset="0"/>
                <a:cs typeface="Georgia" charset="0"/>
              </a:rPr>
              <a:t>In </a:t>
            </a:r>
            <a:r>
              <a:rPr lang="en-GB" sz="1200" dirty="0">
                <a:solidFill>
                  <a:schemeClr val="tx1"/>
                </a:solidFill>
                <a:latin typeface="Georgia" charset="0"/>
                <a:ea typeface="Georgia" charset="0"/>
                <a:cs typeface="Georgia" charset="0"/>
              </a:rPr>
              <a:t>1973, students of Athens revolted by inhabiting the campus of </a:t>
            </a:r>
            <a:r>
              <a:rPr lang="en-GB" sz="1200" dirty="0" err="1">
                <a:solidFill>
                  <a:schemeClr val="tx1"/>
                </a:solidFill>
                <a:latin typeface="Georgia" charset="0"/>
                <a:ea typeface="Georgia" charset="0"/>
                <a:cs typeface="Georgia" charset="0"/>
              </a:rPr>
              <a:t>Polythetic</a:t>
            </a:r>
            <a:r>
              <a:rPr lang="en-GB" sz="1200" dirty="0">
                <a:solidFill>
                  <a:schemeClr val="tx1"/>
                </a:solidFill>
                <a:latin typeface="Georgia" charset="0"/>
                <a:ea typeface="Georgia" charset="0"/>
                <a:cs typeface="Georgia" charset="0"/>
              </a:rPr>
              <a:t> University and protested for democracy. The dictatorship responded by sending in tanks and armed soldiers, resulting in the death of 23 people. These brave acts of defiance from the students eventually lead to the end of junta reign. </a:t>
            </a:r>
            <a:r>
              <a:rPr lang="en-GB" sz="1200" dirty="0">
                <a:solidFill>
                  <a:schemeClr val="tx1"/>
                </a:solidFill>
                <a:latin typeface="Georgia" charset="0"/>
                <a:ea typeface="Georgia" charset="0"/>
                <a:cs typeface="Georgia" charset="0"/>
              </a:rPr>
              <a:t>This event remains a significant day of remembrance in Greece, embedding a ‘protest culture</a:t>
            </a:r>
            <a:r>
              <a:rPr lang="en-GB" sz="1200" dirty="0" smtClean="0">
                <a:solidFill>
                  <a:schemeClr val="tx1"/>
                </a:solidFill>
                <a:latin typeface="Georgia" charset="0"/>
                <a:ea typeface="Georgia" charset="0"/>
                <a:cs typeface="Georgia" charset="0"/>
              </a:rPr>
              <a:t>’.</a:t>
            </a:r>
            <a:endParaRPr lang="en-GB" sz="1200" dirty="0">
              <a:solidFill>
                <a:schemeClr val="tx1"/>
              </a:solidFill>
              <a:latin typeface="Georgia" charset="0"/>
              <a:ea typeface="Georgia" charset="0"/>
              <a:cs typeface="Georgia" charset="0"/>
            </a:endParaRPr>
          </a:p>
        </p:txBody>
      </p:sp>
      <p:sp>
        <p:nvSpPr>
          <p:cNvPr id="8" name="Rectangle 7"/>
          <p:cNvSpPr/>
          <p:nvPr/>
        </p:nvSpPr>
        <p:spPr>
          <a:xfrm>
            <a:off x="495300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200" b="1" dirty="0">
                <a:solidFill>
                  <a:schemeClr val="tx1"/>
                </a:solidFill>
                <a:latin typeface="Georgia" charset="0"/>
                <a:ea typeface="Georgia" charset="0"/>
                <a:cs typeface="Georgia" charset="0"/>
              </a:rPr>
              <a:t>7	USA SECURITY AND GUN LAWS (LAUREN)</a:t>
            </a:r>
          </a:p>
          <a:p>
            <a:r>
              <a:rPr lang="en-GB" sz="1200" dirty="0">
                <a:solidFill>
                  <a:schemeClr val="tx1"/>
                </a:solidFill>
                <a:latin typeface="Georgia" charset="0"/>
                <a:ea typeface="Georgia" charset="0"/>
                <a:cs typeface="Georgia" charset="0"/>
              </a:rPr>
              <a:t>	Moving on from this, we then looked into the security and surveillance of the University. An interesting case study I thought would be Universities in America. The laws of security and guns varies from state to state. Currently 24 states allow the individual colleges to enforce their own laws on campus-carry which is the permission to carry a firearm onto campus, about 8 force the colleges allow firearms onto campus and about 17 completely ban carrying of guns on campus. </a:t>
            </a:r>
          </a:p>
          <a:p>
            <a:r>
              <a:rPr lang="en-GB" sz="1200" dirty="0">
                <a:solidFill>
                  <a:schemeClr val="tx1"/>
                </a:solidFill>
                <a:latin typeface="Georgia" charset="0"/>
                <a:ea typeface="Georgia" charset="0"/>
                <a:cs typeface="Georgia" charset="0"/>
              </a:rPr>
              <a:t>	Columbus state University has its own police department, their only focus is on the campus and surveying and protecting students, staff and visitors. The policy at Columbus is that guns and weapons are strictly prohibited and if you’re caught with a firearms then you may be arrested. However in Oregon, Colleges are forced to allow guns on campus because some people argue that students with protection would reduce the threat of mass shootings by making them less of a target. So security measures at these colleges are less strict. </a:t>
            </a:r>
          </a:p>
        </p:txBody>
      </p:sp>
      <p:sp>
        <p:nvSpPr>
          <p:cNvPr id="9" name="Rectangle 8"/>
          <p:cNvSpPr/>
          <p:nvPr/>
        </p:nvSpPr>
        <p:spPr>
          <a:xfrm>
            <a:off x="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200" dirty="0" smtClean="0">
                <a:solidFill>
                  <a:schemeClr val="tx1"/>
                </a:solidFill>
                <a:latin typeface="Georgia" charset="0"/>
                <a:ea typeface="Georgia" charset="0"/>
                <a:cs typeface="Georgia" charset="0"/>
              </a:rPr>
              <a:t>Due </a:t>
            </a:r>
            <a:r>
              <a:rPr lang="en-GB" sz="1200" dirty="0">
                <a:solidFill>
                  <a:schemeClr val="tx1"/>
                </a:solidFill>
                <a:latin typeface="Georgia" charset="0"/>
                <a:ea typeface="Georgia" charset="0"/>
                <a:cs typeface="Georgia" charset="0"/>
              </a:rPr>
              <a:t>to this the people tried to protect their rights by establishing the university asylum which is unique to Greece. This creates a protection for students and the public against police injustice. It prohibits any state authority from entering the university without the permission. </a:t>
            </a:r>
          </a:p>
          <a:p>
            <a:r>
              <a:rPr lang="en-GB" sz="1200" dirty="0">
                <a:solidFill>
                  <a:schemeClr val="tx1"/>
                </a:solidFill>
                <a:latin typeface="Georgia" charset="0"/>
                <a:ea typeface="Georgia" charset="0"/>
                <a:cs typeface="Georgia" charset="0"/>
              </a:rPr>
              <a:t>The University campus in Athens is publicly owned, however maintenance and control of crime are controlled by the University. Unfortunately, this rejection of state authorities created a safe haven for violent and drug related crimes. The asylum was terminated in 2011 in attempt to reinstate order and safety to the society. </a:t>
            </a:r>
          </a:p>
          <a:p>
            <a:r>
              <a:rPr lang="en-GB" sz="1200" dirty="0">
                <a:solidFill>
                  <a:schemeClr val="tx1"/>
                </a:solidFill>
                <a:latin typeface="Georgia" charset="0"/>
                <a:ea typeface="Georgia" charset="0"/>
                <a:cs typeface="Georgia" charset="0"/>
              </a:rPr>
              <a:t>The laws of the asylum contrasts greatly with the public and private laws on the University of Lincoln Campus, which is open for public use and creates a positive addition to the urban landscape, but as stated previously protests are prohibited on campus. Using the knowledge gained from the Greek asylum, we can say that freedom of speech is not always more important than establishing security on campus to create a safe environment in which students can study freely</a:t>
            </a:r>
            <a:r>
              <a:rPr lang="en-GB" sz="1200" dirty="0" smtClean="0">
                <a:solidFill>
                  <a:schemeClr val="tx1"/>
                </a:solidFill>
                <a:latin typeface="Georgia" charset="0"/>
                <a:ea typeface="Georgia" charset="0"/>
                <a:cs typeface="Georgia" charset="0"/>
              </a:rPr>
              <a:t>.</a:t>
            </a:r>
            <a:r>
              <a:rPr lang="en-GB" sz="1200" dirty="0">
                <a:solidFill>
                  <a:schemeClr val="tx1"/>
                </a:solidFill>
                <a:latin typeface="Georgia" charset="0"/>
                <a:ea typeface="Georgia" charset="0"/>
                <a:cs typeface="Georgia" charset="0"/>
              </a:rPr>
              <a:t> </a:t>
            </a:r>
          </a:p>
        </p:txBody>
      </p:sp>
      <p:sp>
        <p:nvSpPr>
          <p:cNvPr id="10" name="Rectangle 9"/>
          <p:cNvSpPr/>
          <p:nvPr/>
        </p:nvSpPr>
        <p:spPr>
          <a:xfrm>
            <a:off x="495300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200" b="1" dirty="0">
                <a:solidFill>
                  <a:schemeClr val="tx1"/>
                </a:solidFill>
                <a:latin typeface="Georgia" charset="0"/>
                <a:ea typeface="Georgia" charset="0"/>
                <a:cs typeface="Georgia" charset="0"/>
              </a:rPr>
              <a:t> </a:t>
            </a:r>
            <a:r>
              <a:rPr lang="en-GB" sz="1200" b="1" dirty="0" smtClean="0">
                <a:solidFill>
                  <a:schemeClr val="tx1"/>
                </a:solidFill>
                <a:latin typeface="Georgia" charset="0"/>
                <a:ea typeface="Georgia" charset="0"/>
                <a:cs typeface="Georgia" charset="0"/>
              </a:rPr>
              <a:t>8</a:t>
            </a:r>
            <a:r>
              <a:rPr lang="en-GB" sz="1200" b="1" dirty="0">
                <a:solidFill>
                  <a:schemeClr val="tx1"/>
                </a:solidFill>
                <a:latin typeface="Georgia" charset="0"/>
                <a:ea typeface="Georgia" charset="0"/>
                <a:cs typeface="Georgia" charset="0"/>
              </a:rPr>
              <a:t>	SECURITY/CCTV [WILL]</a:t>
            </a:r>
          </a:p>
          <a:p>
            <a:r>
              <a:rPr lang="en-GB" sz="1200" dirty="0">
                <a:solidFill>
                  <a:schemeClr val="tx1"/>
                </a:solidFill>
                <a:latin typeface="Georgia" charset="0"/>
                <a:ea typeface="Georgia" charset="0"/>
                <a:cs typeface="Georgia" charset="0"/>
              </a:rPr>
              <a:t>	We spoke to a guy from the campus security team here at Lincoln. We asked him a few questions about campus. Now we may not have a gun crime problem here but there are crimes being committed, security said the most common thing they found people doing was smoking cannabis, mostly around the courts area, or attempting to steal bikes. This and abuse towards staff or students is enough to get you removed from site. We also asked about protests, he confirmed that no protests are allowed on campus, full stop. Sleeping on campus is also explicitly banned, and can get you a warning, so watch out during those all night studio sessions. The last question we asked was ‘what legal authority do you have to deal with people on campus’. The answer wasn’t quite what we expected: The security have the same powers as any single one of us, they can only do a civil arrest. They are actually mainly used as a visual deterrent, contrasting strongly with Columbus state university, which has its own police force.</a:t>
            </a:r>
          </a:p>
        </p:txBody>
      </p:sp>
    </p:spTree>
    <p:extLst>
      <p:ext uri="{BB962C8B-B14F-4D97-AF65-F5344CB8AC3E}">
        <p14:creationId xmlns:p14="http://schemas.microsoft.com/office/powerpoint/2010/main" val="1798751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17111" y="1076740"/>
            <a:ext cx="1143606" cy="1156252"/>
          </a:xfrm>
          <a:prstGeom prst="rect">
            <a:avLst/>
          </a:prstGeom>
        </p:spPr>
      </p:pic>
      <p:pic>
        <p:nvPicPr>
          <p:cNvPr id="5" name="Picture 4"/>
          <p:cNvPicPr>
            <a:picLocks noChangeAspect="1"/>
          </p:cNvPicPr>
          <p:nvPr/>
        </p:nvPicPr>
        <p:blipFill>
          <a:blip r:embed="rId2"/>
          <a:stretch>
            <a:fillRect/>
          </a:stretch>
        </p:blipFill>
        <p:spPr>
          <a:xfrm>
            <a:off x="6869503" y="1076740"/>
            <a:ext cx="1143606" cy="1156252"/>
          </a:xfrm>
          <a:prstGeom prst="rect">
            <a:avLst/>
          </a:prstGeom>
        </p:spPr>
      </p:pic>
      <p:pic>
        <p:nvPicPr>
          <p:cNvPr id="6" name="Picture 5"/>
          <p:cNvPicPr>
            <a:picLocks noChangeAspect="1"/>
          </p:cNvPicPr>
          <p:nvPr/>
        </p:nvPicPr>
        <p:blipFill>
          <a:blip r:embed="rId2"/>
          <a:stretch>
            <a:fillRect/>
          </a:stretch>
        </p:blipFill>
        <p:spPr>
          <a:xfrm>
            <a:off x="1817111" y="4509053"/>
            <a:ext cx="1143606" cy="1156252"/>
          </a:xfrm>
          <a:prstGeom prst="rect">
            <a:avLst/>
          </a:prstGeom>
        </p:spPr>
      </p:pic>
      <p:pic>
        <p:nvPicPr>
          <p:cNvPr id="7" name="Picture 6"/>
          <p:cNvPicPr>
            <a:picLocks noChangeAspect="1"/>
          </p:cNvPicPr>
          <p:nvPr/>
        </p:nvPicPr>
        <p:blipFill>
          <a:blip r:embed="rId2"/>
          <a:stretch>
            <a:fillRect/>
          </a:stretch>
        </p:blipFill>
        <p:spPr>
          <a:xfrm>
            <a:off x="6869503" y="4509053"/>
            <a:ext cx="1143606" cy="1156252"/>
          </a:xfrm>
          <a:prstGeom prst="rect">
            <a:avLst/>
          </a:prstGeom>
        </p:spPr>
      </p:pic>
    </p:spTree>
    <p:extLst>
      <p:ext uri="{BB962C8B-B14F-4D97-AF65-F5344CB8AC3E}">
        <p14:creationId xmlns:p14="http://schemas.microsoft.com/office/powerpoint/2010/main" val="1501185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a:solidFill>
                  <a:schemeClr val="tx1"/>
                </a:solidFill>
                <a:latin typeface="Georgia" charset="0"/>
                <a:ea typeface="Georgia" charset="0"/>
                <a:cs typeface="Georgia" charset="0"/>
              </a:rPr>
              <a:t>9	</a:t>
            </a:r>
            <a:r>
              <a:rPr lang="en-GB" sz="1300" b="1" dirty="0" smtClean="0">
                <a:solidFill>
                  <a:schemeClr val="tx1"/>
                </a:solidFill>
                <a:latin typeface="Georgia" charset="0"/>
                <a:ea typeface="Georgia" charset="0"/>
                <a:cs typeface="Georgia" charset="0"/>
              </a:rPr>
              <a:t>LOCATION  </a:t>
            </a:r>
            <a:r>
              <a:rPr lang="en-GB" sz="1300" b="1" dirty="0">
                <a:solidFill>
                  <a:schemeClr val="tx1"/>
                </a:solidFill>
                <a:latin typeface="Georgia" charset="0"/>
                <a:ea typeface="Georgia" charset="0"/>
                <a:cs typeface="Georgia" charset="0"/>
              </a:rPr>
              <a:t>(LAUREN)</a:t>
            </a:r>
          </a:p>
          <a:p>
            <a:r>
              <a:rPr lang="en-GB" sz="1300" dirty="0">
                <a:solidFill>
                  <a:schemeClr val="tx1"/>
                </a:solidFill>
                <a:latin typeface="Georgia" charset="0"/>
                <a:ea typeface="Georgia" charset="0"/>
                <a:cs typeface="Georgia" charset="0"/>
              </a:rPr>
              <a:t>Lincoln University is a city centre campus so many students move in and out of the space through places like the high-street and neighbourhoods close to the campus. Having students so close to local shops on the high-street has stimulated the local economy by an estimated £300m. Locals would also say that having the campus in the city centre brings a positive atmosphere and culture to the city.</a:t>
            </a:r>
          </a:p>
          <a:p>
            <a:r>
              <a:rPr lang="en-GB" sz="1300" dirty="0">
                <a:solidFill>
                  <a:schemeClr val="tx1"/>
                </a:solidFill>
                <a:latin typeface="Georgia" charset="0"/>
                <a:ea typeface="Georgia" charset="0"/>
                <a:cs typeface="Georgia" charset="0"/>
              </a:rPr>
              <a:t> However some locals say that students are very disruptive and sometimes aggressive towards them, especially after a night out when they walk back home through local neighbourhoods close to the campus. </a:t>
            </a:r>
          </a:p>
          <a:p>
            <a:r>
              <a:rPr lang="en-GB" sz="1300" dirty="0">
                <a:solidFill>
                  <a:schemeClr val="tx1"/>
                </a:solidFill>
                <a:latin typeface="Georgia" charset="0"/>
                <a:ea typeface="Georgia" charset="0"/>
                <a:cs typeface="Georgia" charset="0"/>
              </a:rPr>
              <a:t> </a:t>
            </a:r>
          </a:p>
        </p:txBody>
      </p:sp>
      <p:sp>
        <p:nvSpPr>
          <p:cNvPr id="8" name="Rectangle 7"/>
          <p:cNvSpPr/>
          <p:nvPr/>
        </p:nvSpPr>
        <p:spPr>
          <a:xfrm>
            <a:off x="4953000" y="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a:solidFill>
                  <a:schemeClr val="tx1"/>
                </a:solidFill>
                <a:latin typeface="Georgia" charset="0"/>
                <a:ea typeface="Georgia" charset="0"/>
                <a:cs typeface="Georgia" charset="0"/>
              </a:rPr>
              <a:t>10	CONCLUSION [MALENE</a:t>
            </a:r>
            <a:r>
              <a:rPr lang="en-GB" sz="1300" b="1" dirty="0" smtClean="0">
                <a:solidFill>
                  <a:schemeClr val="tx1"/>
                </a:solidFill>
                <a:latin typeface="Georgia" charset="0"/>
                <a:ea typeface="Georgia" charset="0"/>
                <a:cs typeface="Georgia" charset="0"/>
              </a:rPr>
              <a:t>]</a:t>
            </a:r>
            <a:endParaRPr lang="en-GB" sz="1300" dirty="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In </a:t>
            </a:r>
            <a:r>
              <a:rPr lang="en-GB" sz="1300" dirty="0">
                <a:solidFill>
                  <a:schemeClr val="tx1"/>
                </a:solidFill>
                <a:latin typeface="Georgia" charset="0"/>
                <a:ea typeface="Georgia" charset="0"/>
                <a:cs typeface="Georgia" charset="0"/>
              </a:rPr>
              <a:t>conclusion, our campus has changed in recent decades from public wasteland to a private educational facility. Through the analysis of our case studies we aimed to assess the differences between Public &amp; Private spaces in different cultures in order to compare them with the university. We discovered that although our university is publicly funded, the land is in fact private, despite the appearance of being a public right of way. The treatment of the campus as a through-way has made Surveillance and Security a high priority to ensure the safety of students and their learning, even though our private security doesn’t have as much power as you might think. </a:t>
            </a:r>
          </a:p>
        </p:txBody>
      </p:sp>
      <p:sp>
        <p:nvSpPr>
          <p:cNvPr id="9" name="Rectangle 8"/>
          <p:cNvSpPr/>
          <p:nvPr/>
        </p:nvSpPr>
        <p:spPr>
          <a:xfrm>
            <a:off x="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smtClean="0">
                <a:solidFill>
                  <a:schemeClr val="tx1"/>
                </a:solidFill>
                <a:latin typeface="Georgia" charset="0"/>
                <a:ea typeface="Georgia" charset="0"/>
                <a:cs typeface="Georgia" charset="0"/>
              </a:rPr>
              <a:t>9	LOCATION  CONTINUED (LAUREN)</a:t>
            </a:r>
            <a:endParaRPr lang="en-GB" sz="1300" b="1" dirty="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This differs from the American University Purdue which is located as show in the image. It contrasts to Lincoln University because it is at the edge of West Lafayette, its host city, so its students are not as involved with the city centre and its locals as in Lincoln. </a:t>
            </a:r>
          </a:p>
          <a:p>
            <a:r>
              <a:rPr lang="en-GB" sz="1300" dirty="0" smtClean="0">
                <a:solidFill>
                  <a:schemeClr val="tx1"/>
                </a:solidFill>
                <a:latin typeface="Georgia" charset="0"/>
                <a:ea typeface="Georgia" charset="0"/>
                <a:cs typeface="Georgia" charset="0"/>
              </a:rPr>
              <a:t>Overall having a city centre university benefits its students and the local economy, however some students can make locals feel unsafe at night near the campus. This is a benefit for Purdue as the facilities on campus means that there’s less of a need to go into the city centre which causes less disruption to locals.</a:t>
            </a:r>
            <a:endParaRPr lang="en-GB" sz="1300" dirty="0">
              <a:solidFill>
                <a:schemeClr val="tx1"/>
              </a:solidFill>
              <a:latin typeface="Georgia" charset="0"/>
              <a:ea typeface="Georgia" charset="0"/>
              <a:cs typeface="Georgia" charset="0"/>
            </a:endParaRPr>
          </a:p>
        </p:txBody>
      </p:sp>
      <p:sp>
        <p:nvSpPr>
          <p:cNvPr id="10" name="Rectangle 9"/>
          <p:cNvSpPr/>
          <p:nvPr/>
        </p:nvSpPr>
        <p:spPr>
          <a:xfrm>
            <a:off x="4953000" y="3429000"/>
            <a:ext cx="4953000" cy="3429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r>
              <a:rPr lang="en-GB" sz="1300" b="1" dirty="0" smtClean="0">
                <a:solidFill>
                  <a:schemeClr val="tx1"/>
                </a:solidFill>
                <a:latin typeface="Georgia" charset="0"/>
                <a:ea typeface="Georgia" charset="0"/>
                <a:cs typeface="Georgia" charset="0"/>
              </a:rPr>
              <a:t>10	CONCLUSION CONTINUED [MALENE]</a:t>
            </a:r>
            <a:endParaRPr lang="en-GB" sz="1300" dirty="0" smtClean="0">
              <a:solidFill>
                <a:schemeClr val="tx1"/>
              </a:solidFill>
              <a:latin typeface="Georgia" charset="0"/>
              <a:ea typeface="Georgia" charset="0"/>
              <a:cs typeface="Georgia" charset="0"/>
            </a:endParaRPr>
          </a:p>
          <a:p>
            <a:r>
              <a:rPr lang="en-GB" sz="1300" dirty="0" smtClean="0">
                <a:solidFill>
                  <a:schemeClr val="tx1"/>
                </a:solidFill>
                <a:latin typeface="Georgia" charset="0"/>
                <a:ea typeface="Georgia" charset="0"/>
                <a:cs typeface="Georgia" charset="0"/>
              </a:rPr>
              <a:t>The SU is able to restrict acts such as advertising and protesting – making them forbidden across campus grounds. This contrasts to the university asylum in Greece, which was also managed by the university, but to the opposite effect, creating crime instead of protecting from it. Finally, In terms of location, having a city centre campus may have disrupted some local residents, but it has also boosted the local economy rather than creating a separate community. </a:t>
            </a:r>
          </a:p>
          <a:p>
            <a:r>
              <a:rPr lang="en-GB" sz="1300" dirty="0" smtClean="0">
                <a:solidFill>
                  <a:schemeClr val="tx1"/>
                </a:solidFill>
                <a:latin typeface="Georgia" charset="0"/>
                <a:ea typeface="Georgia" charset="0"/>
                <a:cs typeface="Georgia" charset="0"/>
              </a:rPr>
              <a:t> </a:t>
            </a:r>
          </a:p>
          <a:p>
            <a:r>
              <a:rPr lang="en-GB" sz="1300" dirty="0" smtClean="0">
                <a:solidFill>
                  <a:schemeClr val="tx1"/>
                </a:solidFill>
                <a:latin typeface="Georgia" charset="0"/>
                <a:ea typeface="Georgia" charset="0"/>
                <a:cs typeface="Georgia" charset="0"/>
              </a:rPr>
              <a:t>Thank you for listening!</a:t>
            </a:r>
          </a:p>
          <a:p>
            <a:endParaRPr lang="en-GB" sz="1300" dirty="0">
              <a:solidFill>
                <a:schemeClr val="tx1"/>
              </a:solidFill>
              <a:latin typeface="Georgia" charset="0"/>
              <a:ea typeface="Georgia" charset="0"/>
              <a:cs typeface="Georgia" charset="0"/>
            </a:endParaRPr>
          </a:p>
        </p:txBody>
      </p:sp>
    </p:spTree>
    <p:extLst>
      <p:ext uri="{BB962C8B-B14F-4D97-AF65-F5344CB8AC3E}">
        <p14:creationId xmlns:p14="http://schemas.microsoft.com/office/powerpoint/2010/main" val="125758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17111" y="1076740"/>
            <a:ext cx="1143606" cy="1156252"/>
          </a:xfrm>
          <a:prstGeom prst="rect">
            <a:avLst/>
          </a:prstGeom>
        </p:spPr>
      </p:pic>
      <p:pic>
        <p:nvPicPr>
          <p:cNvPr id="5" name="Picture 4"/>
          <p:cNvPicPr>
            <a:picLocks noChangeAspect="1"/>
          </p:cNvPicPr>
          <p:nvPr/>
        </p:nvPicPr>
        <p:blipFill>
          <a:blip r:embed="rId2"/>
          <a:stretch>
            <a:fillRect/>
          </a:stretch>
        </p:blipFill>
        <p:spPr>
          <a:xfrm>
            <a:off x="6869503" y="1076740"/>
            <a:ext cx="1143606" cy="1156252"/>
          </a:xfrm>
          <a:prstGeom prst="rect">
            <a:avLst/>
          </a:prstGeom>
        </p:spPr>
      </p:pic>
      <p:pic>
        <p:nvPicPr>
          <p:cNvPr id="6" name="Picture 5"/>
          <p:cNvPicPr>
            <a:picLocks noChangeAspect="1"/>
          </p:cNvPicPr>
          <p:nvPr/>
        </p:nvPicPr>
        <p:blipFill>
          <a:blip r:embed="rId2"/>
          <a:stretch>
            <a:fillRect/>
          </a:stretch>
        </p:blipFill>
        <p:spPr>
          <a:xfrm>
            <a:off x="1817111" y="4509053"/>
            <a:ext cx="1143606" cy="1156252"/>
          </a:xfrm>
          <a:prstGeom prst="rect">
            <a:avLst/>
          </a:prstGeom>
        </p:spPr>
      </p:pic>
      <p:pic>
        <p:nvPicPr>
          <p:cNvPr id="7" name="Picture 6"/>
          <p:cNvPicPr>
            <a:picLocks noChangeAspect="1"/>
          </p:cNvPicPr>
          <p:nvPr/>
        </p:nvPicPr>
        <p:blipFill>
          <a:blip r:embed="rId2"/>
          <a:stretch>
            <a:fillRect/>
          </a:stretch>
        </p:blipFill>
        <p:spPr>
          <a:xfrm>
            <a:off x="6869503" y="4509053"/>
            <a:ext cx="1143606" cy="1156252"/>
          </a:xfrm>
          <a:prstGeom prst="rect">
            <a:avLst/>
          </a:prstGeom>
        </p:spPr>
      </p:pic>
    </p:spTree>
    <p:extLst>
      <p:ext uri="{BB962C8B-B14F-4D97-AF65-F5344CB8AC3E}">
        <p14:creationId xmlns:p14="http://schemas.microsoft.com/office/powerpoint/2010/main" val="13602190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326</Words>
  <Application>Microsoft Macintosh PowerPoint</Application>
  <PresentationFormat>A4 Paper (210x297 mm)</PresentationFormat>
  <Paragraphs>44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Calibri Light</vt:lpstr>
      <vt:lpstr>Georgia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J Dobie (13488786)</dc:creator>
  <cp:lastModifiedBy>William J Dobie (13488786)</cp:lastModifiedBy>
  <cp:revision>2</cp:revision>
  <dcterms:created xsi:type="dcterms:W3CDTF">2017-03-22T12:50:29Z</dcterms:created>
  <dcterms:modified xsi:type="dcterms:W3CDTF">2017-03-22T13:07:24Z</dcterms:modified>
</cp:coreProperties>
</file>