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65"/>
    <p:restoredTop sz="94662"/>
  </p:normalViewPr>
  <p:slideViewPr>
    <p:cSldViewPr snapToGrid="0" snapToObjects="1" showGuides="1">
      <p:cViewPr varScale="1">
        <p:scale>
          <a:sx n="108" d="100"/>
          <a:sy n="108" d="100"/>
        </p:scale>
        <p:origin x="43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39EBB-B392-F24B-B25A-E37A2F674CBB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5F38F-933B-014D-AD1F-75813BC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048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39EBB-B392-F24B-B25A-E37A2F674CBB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5F38F-933B-014D-AD1F-75813BC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62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39EBB-B392-F24B-B25A-E37A2F674CBB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5F38F-933B-014D-AD1F-75813BC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575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39EBB-B392-F24B-B25A-E37A2F674CBB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5F38F-933B-014D-AD1F-75813BC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18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39EBB-B392-F24B-B25A-E37A2F674CBB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5F38F-933B-014D-AD1F-75813BC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171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39EBB-B392-F24B-B25A-E37A2F674CBB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5F38F-933B-014D-AD1F-75813BC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942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39EBB-B392-F24B-B25A-E37A2F674CBB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5F38F-933B-014D-AD1F-75813BC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184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39EBB-B392-F24B-B25A-E37A2F674CBB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5F38F-933B-014D-AD1F-75813BC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11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39EBB-B392-F24B-B25A-E37A2F674CBB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5F38F-933B-014D-AD1F-75813BC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795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39EBB-B392-F24B-B25A-E37A2F674CBB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5F38F-933B-014D-AD1F-75813BC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65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39EBB-B392-F24B-B25A-E37A2F674CBB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5F38F-933B-014D-AD1F-75813BC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57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739EBB-B392-F24B-B25A-E37A2F674CBB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5F38F-933B-014D-AD1F-75813BCA6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20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92831" y="624203"/>
            <a:ext cx="1800000" cy="180000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 Black" panose="020B0A04020102020204" pitchFamily="34" charset="0"/>
                <a:ea typeface="Helvetica Neue Light" charset="0"/>
                <a:cs typeface="Helvetica Neue Light" charset="0"/>
              </a:rPr>
              <a:t>storage</a:t>
            </a:r>
          </a:p>
          <a:p>
            <a:pPr algn="ctr"/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Helvetica Neue Light" charset="0"/>
                <a:cs typeface="Helvetica Neue Light" charset="0"/>
              </a:rPr>
              <a:t>[25m</a:t>
            </a:r>
            <a:r>
              <a:rPr lang="en-US" sz="2400" baseline="300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Helvetica Neue Light" charset="0"/>
                <a:cs typeface="Helvetica Neue Light" charset="0"/>
              </a:rPr>
              <a:t>2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Helvetica Neue Light" charset="0"/>
                <a:cs typeface="Helvetica Neue Light" charset="0"/>
              </a:rPr>
              <a:t>]</a:t>
            </a:r>
          </a:p>
        </p:txBody>
      </p:sp>
      <p:sp>
        <p:nvSpPr>
          <p:cNvPr id="5" name="Rectangle 4"/>
          <p:cNvSpPr/>
          <p:nvPr/>
        </p:nvSpPr>
        <p:spPr>
          <a:xfrm>
            <a:off x="4492831" y="624203"/>
            <a:ext cx="2545200" cy="254520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Arial Black" panose="020B0A04020102020204" pitchFamily="34" charset="0"/>
                <a:ea typeface="Helvetica Neue Light" charset="0"/>
                <a:cs typeface="Helvetica Neue Light" charset="0"/>
              </a:rPr>
              <a:t>wc</a:t>
            </a:r>
            <a:endParaRPr lang="en-US" sz="2400" dirty="0">
              <a:solidFill>
                <a:schemeClr val="tx1"/>
              </a:solidFill>
              <a:latin typeface="Arial Black" panose="020B0A04020102020204" pitchFamily="34" charset="0"/>
              <a:ea typeface="Helvetica Neue Light" charset="0"/>
              <a:cs typeface="Helvetica Neue Light" charset="0"/>
            </a:endParaRPr>
          </a:p>
          <a:p>
            <a:pPr algn="ctr"/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Helvetica Neue Light" charset="0"/>
                <a:cs typeface="Helvetica Neue Light" charset="0"/>
              </a:rPr>
              <a:t>[50m</a:t>
            </a:r>
            <a:r>
              <a:rPr lang="en-US" sz="2400" baseline="300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Helvetica Neue Light" charset="0"/>
                <a:cs typeface="Helvetica Neue Light" charset="0"/>
              </a:rPr>
              <a:t>2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Helvetica Neue Light" charset="0"/>
                <a:cs typeface="Helvetica Neue Light" charset="0"/>
              </a:rPr>
              <a:t>]</a:t>
            </a:r>
          </a:p>
        </p:txBody>
      </p:sp>
      <p:sp>
        <p:nvSpPr>
          <p:cNvPr id="6" name="Rectangle 5"/>
          <p:cNvSpPr>
            <a:spLocks noChangeAspect="1"/>
          </p:cNvSpPr>
          <p:nvPr/>
        </p:nvSpPr>
        <p:spPr>
          <a:xfrm>
            <a:off x="4492831" y="3169403"/>
            <a:ext cx="3117600" cy="311760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 Black" panose="020B0A04020102020204" pitchFamily="34" charset="0"/>
                <a:ea typeface="Helvetica Neue Light" charset="0"/>
                <a:cs typeface="Helvetica Neue Light" charset="0"/>
              </a:rPr>
              <a:t>auditorium</a:t>
            </a:r>
          </a:p>
          <a:p>
            <a:pPr algn="ctr"/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Helvetica Neue Light" charset="0"/>
                <a:cs typeface="Helvetica Neue Light" charset="0"/>
              </a:rPr>
              <a:t>[75m</a:t>
            </a:r>
            <a:r>
              <a:rPr lang="en-US" sz="2400" baseline="300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Helvetica Neue Light" charset="0"/>
                <a:cs typeface="Helvetica Neue Light" charset="0"/>
              </a:rPr>
              <a:t>2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Helvetica Neue Light" charset="0"/>
                <a:cs typeface="Helvetica Neue Light" charset="0"/>
              </a:rPr>
              <a:t>]</a:t>
            </a:r>
          </a:p>
        </p:txBody>
      </p:sp>
      <p:sp>
        <p:nvSpPr>
          <p:cNvPr id="7" name="Rectangle 6"/>
          <p:cNvSpPr/>
          <p:nvPr/>
        </p:nvSpPr>
        <p:spPr>
          <a:xfrm>
            <a:off x="892831" y="2424203"/>
            <a:ext cx="3600000" cy="360000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 Black" panose="020B0A04020102020204" pitchFamily="34" charset="0"/>
                <a:ea typeface="Helvetica Neue Light" charset="0"/>
                <a:cs typeface="Helvetica Neue Light" charset="0"/>
              </a:rPr>
              <a:t>rehearsal room</a:t>
            </a:r>
          </a:p>
          <a:p>
            <a:pPr algn="ctr"/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Helvetica Neue Light" charset="0"/>
                <a:cs typeface="Helvetica Neue Light" charset="0"/>
              </a:rPr>
              <a:t>[100m</a:t>
            </a:r>
            <a:r>
              <a:rPr lang="en-US" sz="2400" baseline="300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Helvetica Neue Light" charset="0"/>
                <a:cs typeface="Helvetica Neue Light" charset="0"/>
              </a:rPr>
              <a:t>2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Helvetica Neue Light" charset="0"/>
                <a:cs typeface="Helvetica Neue Light" charset="0"/>
              </a:rPr>
              <a:t>]</a:t>
            </a:r>
          </a:p>
        </p:txBody>
      </p:sp>
      <p:sp>
        <p:nvSpPr>
          <p:cNvPr id="8" name="Rectangle 7"/>
          <p:cNvSpPr/>
          <p:nvPr/>
        </p:nvSpPr>
        <p:spPr>
          <a:xfrm>
            <a:off x="892831" y="624203"/>
            <a:ext cx="1800000" cy="180000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 Black" panose="020B0A04020102020204" pitchFamily="34" charset="0"/>
                <a:ea typeface="Helvetica Neue Light" charset="0"/>
                <a:cs typeface="Helvetica Neue Light" charset="0"/>
              </a:rPr>
              <a:t>ticket office</a:t>
            </a:r>
          </a:p>
          <a:p>
            <a:pPr algn="ctr"/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Helvetica Neue Light" charset="0"/>
                <a:cs typeface="Helvetica Neue Light" charset="0"/>
              </a:rPr>
              <a:t>[25m</a:t>
            </a:r>
            <a:r>
              <a:rPr lang="en-US" sz="2000" baseline="300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Helvetica Neue Light" charset="0"/>
                <a:cs typeface="Helvetica Neue Light" charset="0"/>
              </a:rPr>
              <a:t>2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Helvetica Neue Light" charset="0"/>
                <a:cs typeface="Helvetica Neue Light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949376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36552" y="470347"/>
            <a:ext cx="4464000" cy="223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rapezoid 18"/>
          <p:cNvSpPr/>
          <p:nvPr/>
        </p:nvSpPr>
        <p:spPr>
          <a:xfrm rot="16200000">
            <a:off x="7615008" y="-625331"/>
            <a:ext cx="2553004" cy="4464000"/>
          </a:xfrm>
          <a:prstGeom prst="trapezoid">
            <a:avLst>
              <a:gd name="adj" fmla="val 127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739778" y="711109"/>
            <a:ext cx="720000" cy="1800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i="1" dirty="0">
                <a:latin typeface="Helvetica Neue Light" charset="0"/>
                <a:ea typeface="Helvetica Neue Light" charset="0"/>
                <a:cs typeface="Helvetica Neue Light" charset="0"/>
              </a:rPr>
              <a:t>STAGE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0829543" y="722483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0829543" y="920483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10829543" y="1118483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10829543" y="1316483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10829543" y="1514483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10829543" y="1712483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10829543" y="1910483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10829543" y="2108483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10829543" y="2306483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10379543" y="808043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10379543" y="1006043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10379543" y="1204043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10379543" y="1402043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10379543" y="1600043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10379543" y="1798043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10379543" y="1996043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10379543" y="2194043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9929543" y="906450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9929543" y="1104450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929543" y="1302450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9929543" y="1500450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9929543" y="1698450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9929543" y="1896450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9929543" y="2094450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9479543" y="794010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9479543" y="992010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9479543" y="1190010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9479543" y="1388010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9479543" y="1586010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9479543" y="1784010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9479543" y="1982010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9479543" y="2180010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/>
          <p:cNvSpPr/>
          <p:nvPr/>
        </p:nvSpPr>
        <p:spPr>
          <a:xfrm>
            <a:off x="9029543" y="905606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9029543" y="1103606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9029543" y="1301606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9029543" y="1499606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9029543" y="1697606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9029543" y="1895606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/>
          <p:cNvSpPr/>
          <p:nvPr/>
        </p:nvSpPr>
        <p:spPr>
          <a:xfrm>
            <a:off x="9029543" y="2093606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/>
          <p:cNvSpPr/>
          <p:nvPr/>
        </p:nvSpPr>
        <p:spPr>
          <a:xfrm>
            <a:off x="8579543" y="991166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/>
          <p:cNvSpPr/>
          <p:nvPr/>
        </p:nvSpPr>
        <p:spPr>
          <a:xfrm>
            <a:off x="8579543" y="1189166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/>
          <p:cNvSpPr/>
          <p:nvPr/>
        </p:nvSpPr>
        <p:spPr>
          <a:xfrm>
            <a:off x="8579543" y="1387166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/>
          <p:cNvSpPr/>
          <p:nvPr/>
        </p:nvSpPr>
        <p:spPr>
          <a:xfrm>
            <a:off x="8579543" y="1585166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/>
          <p:cNvSpPr/>
          <p:nvPr/>
        </p:nvSpPr>
        <p:spPr>
          <a:xfrm>
            <a:off x="8579543" y="1783166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8579543" y="1981166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/>
          <p:cNvSpPr/>
          <p:nvPr/>
        </p:nvSpPr>
        <p:spPr>
          <a:xfrm>
            <a:off x="8129543" y="904762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/>
          <p:cNvSpPr/>
          <p:nvPr/>
        </p:nvSpPr>
        <p:spPr>
          <a:xfrm>
            <a:off x="8129543" y="1102762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/>
          <p:cNvSpPr/>
          <p:nvPr/>
        </p:nvSpPr>
        <p:spPr>
          <a:xfrm>
            <a:off x="8129543" y="1300762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/>
          <p:cNvSpPr/>
          <p:nvPr/>
        </p:nvSpPr>
        <p:spPr>
          <a:xfrm>
            <a:off x="8129543" y="1498762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/>
          <p:cNvSpPr/>
          <p:nvPr/>
        </p:nvSpPr>
        <p:spPr>
          <a:xfrm>
            <a:off x="8129543" y="1696762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/>
          <p:cNvSpPr/>
          <p:nvPr/>
        </p:nvSpPr>
        <p:spPr>
          <a:xfrm>
            <a:off x="8129543" y="1894762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/>
          <p:cNvSpPr/>
          <p:nvPr/>
        </p:nvSpPr>
        <p:spPr>
          <a:xfrm>
            <a:off x="8129543" y="2092762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3" name="Straight Connector 112"/>
          <p:cNvCxnSpPr/>
          <p:nvPr/>
        </p:nvCxnSpPr>
        <p:spPr>
          <a:xfrm flipV="1">
            <a:off x="7966415" y="667136"/>
            <a:ext cx="3157095" cy="2503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>
            <a:off x="7975793" y="2314031"/>
            <a:ext cx="3147717" cy="21505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/>
          <p:cNvSpPr txBox="1"/>
          <p:nvPr/>
        </p:nvSpPr>
        <p:spPr>
          <a:xfrm rot="273142">
            <a:off x="7363798" y="2811541"/>
            <a:ext cx="3331489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 Black" panose="020B0A04020102020204" pitchFamily="34" charset="0"/>
                <a:ea typeface="Helvetica Neue Light" charset="0"/>
                <a:cs typeface="Helvetica Neue Light" charset="0"/>
              </a:rPr>
              <a:t>trapezium auditorium </a:t>
            </a:r>
            <a:r>
              <a:rPr lang="mr-IN" sz="1400" dirty="0">
                <a:latin typeface="Arial Black" panose="020B0A04020102020204" pitchFamily="34" charset="0"/>
                <a:ea typeface="Helvetica Neue Light" charset="0"/>
                <a:cs typeface="Helvetica Neue Light" charset="0"/>
              </a:rPr>
              <a:t>–</a:t>
            </a:r>
            <a:r>
              <a:rPr lang="en-US" sz="1400" dirty="0">
                <a:latin typeface="Arial Black" panose="020B0A04020102020204" pitchFamily="34" charset="0"/>
                <a:ea typeface="Helvetica Neue Light" charset="0"/>
                <a:cs typeface="Helvetica Neue Light" charset="0"/>
              </a:rPr>
              <a:t> seats 52</a:t>
            </a:r>
          </a:p>
        </p:txBody>
      </p:sp>
      <p:sp>
        <p:nvSpPr>
          <p:cNvPr id="119" name="Rectangle 118"/>
          <p:cNvSpPr/>
          <p:nvPr/>
        </p:nvSpPr>
        <p:spPr>
          <a:xfrm>
            <a:off x="4861963" y="891972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/>
          <p:cNvSpPr/>
          <p:nvPr/>
        </p:nvSpPr>
        <p:spPr>
          <a:xfrm>
            <a:off x="4861963" y="1089972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/>
          <p:cNvSpPr/>
          <p:nvPr/>
        </p:nvSpPr>
        <p:spPr>
          <a:xfrm>
            <a:off x="4861963" y="1287972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/>
          <p:cNvSpPr/>
          <p:nvPr/>
        </p:nvSpPr>
        <p:spPr>
          <a:xfrm>
            <a:off x="4861963" y="1485972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/>
          <p:nvPr/>
        </p:nvSpPr>
        <p:spPr>
          <a:xfrm>
            <a:off x="4861963" y="1683972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/>
          <p:cNvSpPr/>
          <p:nvPr/>
        </p:nvSpPr>
        <p:spPr>
          <a:xfrm>
            <a:off x="4861963" y="1881972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/>
          <p:cNvSpPr/>
          <p:nvPr/>
        </p:nvSpPr>
        <p:spPr>
          <a:xfrm>
            <a:off x="4861963" y="2079972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ectangle 125"/>
          <p:cNvSpPr/>
          <p:nvPr/>
        </p:nvSpPr>
        <p:spPr>
          <a:xfrm>
            <a:off x="4411963" y="999161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/>
          <p:cNvSpPr/>
          <p:nvPr/>
        </p:nvSpPr>
        <p:spPr>
          <a:xfrm>
            <a:off x="4411963" y="1197161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/>
          <p:cNvSpPr/>
          <p:nvPr/>
        </p:nvSpPr>
        <p:spPr>
          <a:xfrm>
            <a:off x="4411963" y="1395161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Rectangle 128"/>
          <p:cNvSpPr/>
          <p:nvPr/>
        </p:nvSpPr>
        <p:spPr>
          <a:xfrm>
            <a:off x="4411963" y="1593161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129"/>
          <p:cNvSpPr/>
          <p:nvPr/>
        </p:nvSpPr>
        <p:spPr>
          <a:xfrm>
            <a:off x="4411963" y="1791161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 130"/>
          <p:cNvSpPr/>
          <p:nvPr/>
        </p:nvSpPr>
        <p:spPr>
          <a:xfrm>
            <a:off x="4411963" y="1989161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 132"/>
          <p:cNvSpPr/>
          <p:nvPr/>
        </p:nvSpPr>
        <p:spPr>
          <a:xfrm>
            <a:off x="3961963" y="891972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/>
          <p:cNvSpPr/>
          <p:nvPr/>
        </p:nvSpPr>
        <p:spPr>
          <a:xfrm>
            <a:off x="3961963" y="1089972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134"/>
          <p:cNvSpPr/>
          <p:nvPr/>
        </p:nvSpPr>
        <p:spPr>
          <a:xfrm>
            <a:off x="3961963" y="1287972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35"/>
          <p:cNvSpPr/>
          <p:nvPr/>
        </p:nvSpPr>
        <p:spPr>
          <a:xfrm>
            <a:off x="3961963" y="1485972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/>
          <p:cNvSpPr/>
          <p:nvPr/>
        </p:nvSpPr>
        <p:spPr>
          <a:xfrm>
            <a:off x="3961963" y="1683972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/>
          <p:cNvSpPr/>
          <p:nvPr/>
        </p:nvSpPr>
        <p:spPr>
          <a:xfrm>
            <a:off x="3961963" y="1881972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/>
          <p:cNvSpPr/>
          <p:nvPr/>
        </p:nvSpPr>
        <p:spPr>
          <a:xfrm>
            <a:off x="3961963" y="2079972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139"/>
          <p:cNvSpPr/>
          <p:nvPr/>
        </p:nvSpPr>
        <p:spPr>
          <a:xfrm>
            <a:off x="3511963" y="999161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/>
          <p:nvPr/>
        </p:nvSpPr>
        <p:spPr>
          <a:xfrm>
            <a:off x="3511963" y="1197161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/>
          <p:cNvSpPr/>
          <p:nvPr/>
        </p:nvSpPr>
        <p:spPr>
          <a:xfrm>
            <a:off x="3511963" y="1395161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/>
          <p:cNvSpPr/>
          <p:nvPr/>
        </p:nvSpPr>
        <p:spPr>
          <a:xfrm>
            <a:off x="3511963" y="1593161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ectangle 143"/>
          <p:cNvSpPr/>
          <p:nvPr/>
        </p:nvSpPr>
        <p:spPr>
          <a:xfrm>
            <a:off x="3511963" y="1791161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ectangle 144"/>
          <p:cNvSpPr/>
          <p:nvPr/>
        </p:nvSpPr>
        <p:spPr>
          <a:xfrm>
            <a:off x="3511963" y="1989161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Rectangle 145"/>
          <p:cNvSpPr/>
          <p:nvPr/>
        </p:nvSpPr>
        <p:spPr>
          <a:xfrm>
            <a:off x="3061963" y="891972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Rectangle 146"/>
          <p:cNvSpPr/>
          <p:nvPr/>
        </p:nvSpPr>
        <p:spPr>
          <a:xfrm>
            <a:off x="3061963" y="1089972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ectangle 147"/>
          <p:cNvSpPr/>
          <p:nvPr/>
        </p:nvSpPr>
        <p:spPr>
          <a:xfrm>
            <a:off x="3061963" y="1287972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ectangle 148"/>
          <p:cNvSpPr/>
          <p:nvPr/>
        </p:nvSpPr>
        <p:spPr>
          <a:xfrm>
            <a:off x="3061963" y="1485972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ectangle 149"/>
          <p:cNvSpPr/>
          <p:nvPr/>
        </p:nvSpPr>
        <p:spPr>
          <a:xfrm>
            <a:off x="3061963" y="1683972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Rectangle 150"/>
          <p:cNvSpPr/>
          <p:nvPr/>
        </p:nvSpPr>
        <p:spPr>
          <a:xfrm>
            <a:off x="3061963" y="1881972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Rectangle 151"/>
          <p:cNvSpPr/>
          <p:nvPr/>
        </p:nvSpPr>
        <p:spPr>
          <a:xfrm>
            <a:off x="3061963" y="2079972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52"/>
          <p:cNvSpPr/>
          <p:nvPr/>
        </p:nvSpPr>
        <p:spPr>
          <a:xfrm>
            <a:off x="2611963" y="999161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Rectangle 153"/>
          <p:cNvSpPr/>
          <p:nvPr/>
        </p:nvSpPr>
        <p:spPr>
          <a:xfrm>
            <a:off x="2611963" y="1197161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Rectangle 154"/>
          <p:cNvSpPr/>
          <p:nvPr/>
        </p:nvSpPr>
        <p:spPr>
          <a:xfrm>
            <a:off x="2611963" y="1395161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Rectangle 155"/>
          <p:cNvSpPr/>
          <p:nvPr/>
        </p:nvSpPr>
        <p:spPr>
          <a:xfrm>
            <a:off x="2611963" y="1593161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Rectangle 156"/>
          <p:cNvSpPr/>
          <p:nvPr/>
        </p:nvSpPr>
        <p:spPr>
          <a:xfrm>
            <a:off x="2611963" y="1791161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Rectangle 157"/>
          <p:cNvSpPr/>
          <p:nvPr/>
        </p:nvSpPr>
        <p:spPr>
          <a:xfrm>
            <a:off x="2611963" y="1989161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Rectangle 158"/>
          <p:cNvSpPr/>
          <p:nvPr/>
        </p:nvSpPr>
        <p:spPr>
          <a:xfrm>
            <a:off x="2161963" y="891972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Rectangle 159"/>
          <p:cNvSpPr/>
          <p:nvPr/>
        </p:nvSpPr>
        <p:spPr>
          <a:xfrm>
            <a:off x="2161963" y="1089972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Rectangle 160"/>
          <p:cNvSpPr/>
          <p:nvPr/>
        </p:nvSpPr>
        <p:spPr>
          <a:xfrm>
            <a:off x="2161963" y="1287972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Rectangle 161"/>
          <p:cNvSpPr/>
          <p:nvPr/>
        </p:nvSpPr>
        <p:spPr>
          <a:xfrm>
            <a:off x="2161963" y="1485972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Rectangle 162"/>
          <p:cNvSpPr/>
          <p:nvPr/>
        </p:nvSpPr>
        <p:spPr>
          <a:xfrm>
            <a:off x="2161963" y="1683972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Rectangle 163"/>
          <p:cNvSpPr/>
          <p:nvPr/>
        </p:nvSpPr>
        <p:spPr>
          <a:xfrm>
            <a:off x="2161963" y="1881972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Rectangle 164"/>
          <p:cNvSpPr/>
          <p:nvPr/>
        </p:nvSpPr>
        <p:spPr>
          <a:xfrm>
            <a:off x="2161963" y="2079972"/>
            <a:ext cx="270000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Rectangle 171"/>
          <p:cNvSpPr/>
          <p:nvPr/>
        </p:nvSpPr>
        <p:spPr>
          <a:xfrm>
            <a:off x="811963" y="684161"/>
            <a:ext cx="720000" cy="1800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i="1" dirty="0">
                <a:latin typeface="Helvetica Neue Light" charset="0"/>
                <a:ea typeface="Helvetica Neue Light" charset="0"/>
                <a:cs typeface="Helvetica Neue Light" charset="0"/>
              </a:rPr>
              <a:t>STAGE</a:t>
            </a:r>
          </a:p>
        </p:txBody>
      </p:sp>
      <p:cxnSp>
        <p:nvCxnSpPr>
          <p:cNvPr id="174" name="Straight Connector 173"/>
          <p:cNvCxnSpPr/>
          <p:nvPr/>
        </p:nvCxnSpPr>
        <p:spPr>
          <a:xfrm>
            <a:off x="2161963" y="826814"/>
            <a:ext cx="303858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/>
          <p:nvPr/>
        </p:nvCxnSpPr>
        <p:spPr>
          <a:xfrm>
            <a:off x="2148751" y="2343590"/>
            <a:ext cx="303858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TextBox 175"/>
          <p:cNvSpPr txBox="1"/>
          <p:nvPr/>
        </p:nvSpPr>
        <p:spPr>
          <a:xfrm>
            <a:off x="3266055" y="501905"/>
            <a:ext cx="569387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chemeClr val="bg1">
                    <a:lumMod val="50000"/>
                  </a:schemeClr>
                </a:solidFill>
                <a:latin typeface="Helvetica Neue Light" charset="0"/>
                <a:ea typeface="Helvetica Neue Light" charset="0"/>
                <a:cs typeface="Helvetica Neue Light" charset="0"/>
              </a:rPr>
              <a:t>RAMP</a:t>
            </a:r>
          </a:p>
        </p:txBody>
      </p:sp>
      <p:sp>
        <p:nvSpPr>
          <p:cNvPr id="177" name="TextBox 176"/>
          <p:cNvSpPr txBox="1"/>
          <p:nvPr/>
        </p:nvSpPr>
        <p:spPr>
          <a:xfrm>
            <a:off x="3263155" y="2385849"/>
            <a:ext cx="569387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chemeClr val="bg1">
                    <a:lumMod val="50000"/>
                  </a:schemeClr>
                </a:solidFill>
                <a:latin typeface="Helvetica Neue Light" charset="0"/>
                <a:ea typeface="Helvetica Neue Light" charset="0"/>
                <a:cs typeface="Helvetica Neue Light" charset="0"/>
              </a:rPr>
              <a:t>RAMP</a:t>
            </a:r>
          </a:p>
        </p:txBody>
      </p:sp>
      <p:sp>
        <p:nvSpPr>
          <p:cNvPr id="180" name="TextBox 179"/>
          <p:cNvSpPr txBox="1"/>
          <p:nvPr/>
        </p:nvSpPr>
        <p:spPr>
          <a:xfrm>
            <a:off x="1230398" y="2750257"/>
            <a:ext cx="3512308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 Black" panose="020B0A04020102020204" pitchFamily="34" charset="0"/>
                <a:ea typeface="Helvetica Neue Light" charset="0"/>
                <a:cs typeface="Helvetica Neue Light" charset="0"/>
              </a:rPr>
              <a:t>rectangular auditorium </a:t>
            </a:r>
            <a:r>
              <a:rPr lang="mr-IN" sz="1400" dirty="0">
                <a:latin typeface="Arial Black" panose="020B0A04020102020204" pitchFamily="34" charset="0"/>
                <a:ea typeface="Helvetica Neue Light" charset="0"/>
                <a:cs typeface="Helvetica Neue Light" charset="0"/>
              </a:rPr>
              <a:t>–</a:t>
            </a:r>
            <a:r>
              <a:rPr lang="en-US" sz="1400" dirty="0">
                <a:latin typeface="Arial Black" panose="020B0A04020102020204" pitchFamily="34" charset="0"/>
                <a:ea typeface="Helvetica Neue Light" charset="0"/>
                <a:cs typeface="Helvetica Neue Light" charset="0"/>
              </a:rPr>
              <a:t> seats 46</a:t>
            </a:r>
          </a:p>
        </p:txBody>
      </p:sp>
      <p:sp>
        <p:nvSpPr>
          <p:cNvPr id="182" name="TextBox 181"/>
          <p:cNvSpPr txBox="1"/>
          <p:nvPr/>
        </p:nvSpPr>
        <p:spPr>
          <a:xfrm rot="21271818">
            <a:off x="9287903" y="468643"/>
            <a:ext cx="569387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chemeClr val="bg1">
                    <a:lumMod val="50000"/>
                  </a:schemeClr>
                </a:solidFill>
                <a:latin typeface="Helvetica Neue Light" charset="0"/>
                <a:ea typeface="Helvetica Neue Light" charset="0"/>
                <a:cs typeface="Helvetica Neue Light" charset="0"/>
              </a:rPr>
              <a:t>RAMP</a:t>
            </a:r>
          </a:p>
        </p:txBody>
      </p:sp>
      <p:sp>
        <p:nvSpPr>
          <p:cNvPr id="183" name="TextBox 182"/>
          <p:cNvSpPr txBox="1"/>
          <p:nvPr/>
        </p:nvSpPr>
        <p:spPr>
          <a:xfrm rot="238364">
            <a:off x="9127416" y="2478395"/>
            <a:ext cx="922047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chemeClr val="bg1">
                    <a:lumMod val="50000"/>
                  </a:schemeClr>
                </a:solidFill>
                <a:latin typeface="Helvetica Neue Light" charset="0"/>
                <a:ea typeface="Helvetica Neue Light" charset="0"/>
                <a:cs typeface="Helvetica Neue Light" charset="0"/>
              </a:rPr>
              <a:t>RAMP 1.2m</a:t>
            </a:r>
          </a:p>
        </p:txBody>
      </p:sp>
      <p:sp>
        <p:nvSpPr>
          <p:cNvPr id="184" name="Rectangle 183"/>
          <p:cNvSpPr/>
          <p:nvPr/>
        </p:nvSpPr>
        <p:spPr>
          <a:xfrm>
            <a:off x="2166398" y="4239857"/>
            <a:ext cx="270000" cy="3564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i="1" dirty="0">
                <a:latin typeface="Helvetica Neue Light" charset="0"/>
                <a:ea typeface="Helvetica Neue Light" charset="0"/>
                <a:cs typeface="Helvetica Neue Light" charset="0"/>
              </a:rPr>
              <a:t>A</a:t>
            </a:r>
          </a:p>
        </p:txBody>
      </p:sp>
      <p:sp>
        <p:nvSpPr>
          <p:cNvPr id="185" name="Rectangle 184"/>
          <p:cNvSpPr/>
          <p:nvPr/>
        </p:nvSpPr>
        <p:spPr>
          <a:xfrm>
            <a:off x="816397" y="4598301"/>
            <a:ext cx="4866085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>
              <a:latin typeface="Helvetica Neue Light" charset="0"/>
              <a:ea typeface="Helvetica Neue Light" charset="0"/>
              <a:cs typeface="Helvetica Neue Light" charset="0"/>
            </a:endParaRPr>
          </a:p>
        </p:txBody>
      </p:sp>
      <p:sp>
        <p:nvSpPr>
          <p:cNvPr id="191" name="Rectangle 190"/>
          <p:cNvSpPr/>
          <p:nvPr/>
        </p:nvSpPr>
        <p:spPr>
          <a:xfrm>
            <a:off x="2616398" y="4164254"/>
            <a:ext cx="270000" cy="3564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i="1" dirty="0">
                <a:latin typeface="Helvetica Neue Light" charset="0"/>
                <a:ea typeface="Helvetica Neue Light" charset="0"/>
                <a:cs typeface="Helvetica Neue Light" charset="0"/>
              </a:rPr>
              <a:t>B</a:t>
            </a:r>
          </a:p>
        </p:txBody>
      </p:sp>
      <p:sp>
        <p:nvSpPr>
          <p:cNvPr id="192" name="Rectangle 191"/>
          <p:cNvSpPr/>
          <p:nvPr/>
        </p:nvSpPr>
        <p:spPr>
          <a:xfrm>
            <a:off x="3066398" y="4088651"/>
            <a:ext cx="270000" cy="3564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i="1" dirty="0">
                <a:latin typeface="Helvetica Neue Light" charset="0"/>
                <a:ea typeface="Helvetica Neue Light" charset="0"/>
                <a:cs typeface="Helvetica Neue Light" charset="0"/>
              </a:rPr>
              <a:t>C</a:t>
            </a:r>
          </a:p>
        </p:txBody>
      </p:sp>
      <p:sp>
        <p:nvSpPr>
          <p:cNvPr id="193" name="Rectangle 192"/>
          <p:cNvSpPr/>
          <p:nvPr/>
        </p:nvSpPr>
        <p:spPr>
          <a:xfrm>
            <a:off x="3516398" y="4013048"/>
            <a:ext cx="270000" cy="3564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i="1" dirty="0">
                <a:latin typeface="Helvetica Neue Light" charset="0"/>
                <a:ea typeface="Helvetica Neue Light" charset="0"/>
                <a:cs typeface="Helvetica Neue Light" charset="0"/>
              </a:rPr>
              <a:t>D</a:t>
            </a:r>
          </a:p>
        </p:txBody>
      </p:sp>
      <p:sp>
        <p:nvSpPr>
          <p:cNvPr id="194" name="Rectangle 193"/>
          <p:cNvSpPr/>
          <p:nvPr/>
        </p:nvSpPr>
        <p:spPr>
          <a:xfrm>
            <a:off x="3966398" y="3937445"/>
            <a:ext cx="270000" cy="3564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i="1" dirty="0">
                <a:latin typeface="Helvetica Neue Light" charset="0"/>
                <a:ea typeface="Helvetica Neue Light" charset="0"/>
                <a:cs typeface="Helvetica Neue Light" charset="0"/>
              </a:rPr>
              <a:t>E</a:t>
            </a:r>
          </a:p>
        </p:txBody>
      </p:sp>
      <p:sp>
        <p:nvSpPr>
          <p:cNvPr id="195" name="Rectangle 194"/>
          <p:cNvSpPr/>
          <p:nvPr/>
        </p:nvSpPr>
        <p:spPr>
          <a:xfrm>
            <a:off x="4416398" y="3861842"/>
            <a:ext cx="270000" cy="3564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i="1" dirty="0">
                <a:latin typeface="Helvetica Neue Light" charset="0"/>
                <a:ea typeface="Helvetica Neue Light" charset="0"/>
                <a:cs typeface="Helvetica Neue Light" charset="0"/>
              </a:rPr>
              <a:t>F</a:t>
            </a:r>
          </a:p>
        </p:txBody>
      </p:sp>
      <p:sp>
        <p:nvSpPr>
          <p:cNvPr id="196" name="Rectangle 195"/>
          <p:cNvSpPr/>
          <p:nvPr/>
        </p:nvSpPr>
        <p:spPr>
          <a:xfrm>
            <a:off x="4866398" y="3786239"/>
            <a:ext cx="270000" cy="3564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i="1" dirty="0">
                <a:latin typeface="Helvetica Neue Light" charset="0"/>
                <a:ea typeface="Helvetica Neue Light" charset="0"/>
                <a:cs typeface="Helvetica Neue Light" charset="0"/>
              </a:rPr>
              <a:t>G</a:t>
            </a:r>
          </a:p>
        </p:txBody>
      </p:sp>
      <p:sp>
        <p:nvSpPr>
          <p:cNvPr id="198" name="Rectangle 197"/>
          <p:cNvSpPr/>
          <p:nvPr/>
        </p:nvSpPr>
        <p:spPr>
          <a:xfrm>
            <a:off x="818452" y="4369447"/>
            <a:ext cx="720000" cy="22680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i="1" dirty="0">
                <a:latin typeface="Helvetica Neue Light" charset="0"/>
                <a:ea typeface="Helvetica Neue Light" charset="0"/>
                <a:cs typeface="Helvetica Neue Light" charset="0"/>
              </a:rPr>
              <a:t>STAGE</a:t>
            </a:r>
          </a:p>
        </p:txBody>
      </p:sp>
      <p:sp>
        <p:nvSpPr>
          <p:cNvPr id="199" name="Rounded Rectangle 198"/>
          <p:cNvSpPr/>
          <p:nvPr/>
        </p:nvSpPr>
        <p:spPr>
          <a:xfrm>
            <a:off x="1086398" y="3790678"/>
            <a:ext cx="180000" cy="573364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>
              <a:latin typeface="Helvetica Neue Light" charset="0"/>
              <a:ea typeface="Helvetica Neue Light" charset="0"/>
              <a:cs typeface="Helvetica Neue Light" charset="0"/>
            </a:endParaRPr>
          </a:p>
        </p:txBody>
      </p:sp>
      <p:sp>
        <p:nvSpPr>
          <p:cNvPr id="200" name="Oval 199"/>
          <p:cNvSpPr/>
          <p:nvPr/>
        </p:nvSpPr>
        <p:spPr>
          <a:xfrm>
            <a:off x="2319398" y="4164254"/>
            <a:ext cx="90000" cy="90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i="1">
              <a:latin typeface="Helvetica Neue Light" charset="0"/>
              <a:ea typeface="Helvetica Neue Light" charset="0"/>
              <a:cs typeface="Helvetica Neue Light" charset="0"/>
            </a:endParaRPr>
          </a:p>
        </p:txBody>
      </p:sp>
      <p:sp>
        <p:nvSpPr>
          <p:cNvPr id="211" name="Oval 210"/>
          <p:cNvSpPr/>
          <p:nvPr/>
        </p:nvSpPr>
        <p:spPr>
          <a:xfrm>
            <a:off x="2769398" y="4091232"/>
            <a:ext cx="90000" cy="90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i="1">
              <a:latin typeface="Helvetica Neue Light" charset="0"/>
              <a:ea typeface="Helvetica Neue Light" charset="0"/>
              <a:cs typeface="Helvetica Neue Light" charset="0"/>
            </a:endParaRPr>
          </a:p>
        </p:txBody>
      </p:sp>
      <p:sp>
        <p:nvSpPr>
          <p:cNvPr id="212" name="Oval 211"/>
          <p:cNvSpPr/>
          <p:nvPr/>
        </p:nvSpPr>
        <p:spPr>
          <a:xfrm>
            <a:off x="3219398" y="4018210"/>
            <a:ext cx="90000" cy="90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i="1">
              <a:latin typeface="Helvetica Neue Light" charset="0"/>
              <a:ea typeface="Helvetica Neue Light" charset="0"/>
              <a:cs typeface="Helvetica Neue Light" charset="0"/>
            </a:endParaRPr>
          </a:p>
        </p:txBody>
      </p:sp>
      <p:sp>
        <p:nvSpPr>
          <p:cNvPr id="213" name="Oval 212"/>
          <p:cNvSpPr/>
          <p:nvPr/>
        </p:nvSpPr>
        <p:spPr>
          <a:xfrm>
            <a:off x="3669398" y="3945188"/>
            <a:ext cx="90000" cy="90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i="1">
              <a:latin typeface="Helvetica Neue Light" charset="0"/>
              <a:ea typeface="Helvetica Neue Light" charset="0"/>
              <a:cs typeface="Helvetica Neue Light" charset="0"/>
            </a:endParaRPr>
          </a:p>
        </p:txBody>
      </p:sp>
      <p:sp>
        <p:nvSpPr>
          <p:cNvPr id="214" name="Oval 213"/>
          <p:cNvSpPr/>
          <p:nvPr/>
        </p:nvSpPr>
        <p:spPr>
          <a:xfrm>
            <a:off x="4119398" y="3863700"/>
            <a:ext cx="90000" cy="90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i="1">
              <a:latin typeface="Helvetica Neue Light" charset="0"/>
              <a:ea typeface="Helvetica Neue Light" charset="0"/>
              <a:cs typeface="Helvetica Neue Light" charset="0"/>
            </a:endParaRPr>
          </a:p>
        </p:txBody>
      </p:sp>
      <p:sp>
        <p:nvSpPr>
          <p:cNvPr id="215" name="Oval 214"/>
          <p:cNvSpPr/>
          <p:nvPr/>
        </p:nvSpPr>
        <p:spPr>
          <a:xfrm>
            <a:off x="4569398" y="3790678"/>
            <a:ext cx="90000" cy="90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i="1">
              <a:latin typeface="Helvetica Neue Light" charset="0"/>
              <a:ea typeface="Helvetica Neue Light" charset="0"/>
              <a:cs typeface="Helvetica Neue Light" charset="0"/>
            </a:endParaRPr>
          </a:p>
        </p:txBody>
      </p:sp>
      <p:sp>
        <p:nvSpPr>
          <p:cNvPr id="216" name="Oval 215"/>
          <p:cNvSpPr/>
          <p:nvPr/>
        </p:nvSpPr>
        <p:spPr>
          <a:xfrm>
            <a:off x="5023300" y="3711416"/>
            <a:ext cx="90000" cy="90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i="1">
              <a:latin typeface="Helvetica Neue Light" charset="0"/>
              <a:ea typeface="Helvetica Neue Light" charset="0"/>
              <a:cs typeface="Helvetica Neue Light" charset="0"/>
            </a:endParaRPr>
          </a:p>
        </p:txBody>
      </p:sp>
      <p:sp>
        <p:nvSpPr>
          <p:cNvPr id="221" name="Oval 220"/>
          <p:cNvSpPr/>
          <p:nvPr/>
        </p:nvSpPr>
        <p:spPr>
          <a:xfrm>
            <a:off x="1122398" y="3656637"/>
            <a:ext cx="108000" cy="108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>
              <a:latin typeface="Helvetica Neue Light" charset="0"/>
              <a:ea typeface="Helvetica Neue Light" charset="0"/>
              <a:cs typeface="Helvetica Neue Light" charset="0"/>
            </a:endParaRPr>
          </a:p>
        </p:txBody>
      </p:sp>
      <p:cxnSp>
        <p:nvCxnSpPr>
          <p:cNvPr id="223" name="Straight Arrow Connector 222"/>
          <p:cNvCxnSpPr>
            <a:stCxn id="200" idx="2"/>
            <a:endCxn id="221" idx="6"/>
          </p:cNvCxnSpPr>
          <p:nvPr/>
        </p:nvCxnSpPr>
        <p:spPr>
          <a:xfrm flipH="1" flipV="1">
            <a:off x="1230398" y="3710637"/>
            <a:ext cx="1089000" cy="498617"/>
          </a:xfrm>
          <a:prstGeom prst="straightConnector1">
            <a:avLst/>
          </a:prstGeom>
          <a:ln cap="rnd">
            <a:solidFill>
              <a:schemeClr val="tx1"/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Arrow Connector 224"/>
          <p:cNvCxnSpPr>
            <a:stCxn id="211" idx="2"/>
            <a:endCxn id="221" idx="6"/>
          </p:cNvCxnSpPr>
          <p:nvPr/>
        </p:nvCxnSpPr>
        <p:spPr>
          <a:xfrm flipH="1" flipV="1">
            <a:off x="1230398" y="3710637"/>
            <a:ext cx="1539000" cy="425595"/>
          </a:xfrm>
          <a:prstGeom prst="straightConnector1">
            <a:avLst/>
          </a:prstGeom>
          <a:ln cap="rnd">
            <a:solidFill>
              <a:schemeClr val="tx1"/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Straight Arrow Connector 227"/>
          <p:cNvCxnSpPr>
            <a:stCxn id="214" idx="2"/>
          </p:cNvCxnSpPr>
          <p:nvPr/>
        </p:nvCxnSpPr>
        <p:spPr>
          <a:xfrm flipH="1" flipV="1">
            <a:off x="1230398" y="3710638"/>
            <a:ext cx="2889000" cy="198062"/>
          </a:xfrm>
          <a:prstGeom prst="straightConnector1">
            <a:avLst/>
          </a:prstGeom>
          <a:ln cap="rnd">
            <a:solidFill>
              <a:schemeClr val="tx1"/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Arrow Connector 228"/>
          <p:cNvCxnSpPr>
            <a:stCxn id="213" idx="2"/>
          </p:cNvCxnSpPr>
          <p:nvPr/>
        </p:nvCxnSpPr>
        <p:spPr>
          <a:xfrm flipH="1" flipV="1">
            <a:off x="1230398" y="3710638"/>
            <a:ext cx="2439000" cy="279550"/>
          </a:xfrm>
          <a:prstGeom prst="straightConnector1">
            <a:avLst/>
          </a:prstGeom>
          <a:ln cap="rnd">
            <a:solidFill>
              <a:schemeClr val="tx1"/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Straight Arrow Connector 229"/>
          <p:cNvCxnSpPr>
            <a:stCxn id="212" idx="2"/>
          </p:cNvCxnSpPr>
          <p:nvPr/>
        </p:nvCxnSpPr>
        <p:spPr>
          <a:xfrm flipH="1" flipV="1">
            <a:off x="1230398" y="3710638"/>
            <a:ext cx="1989000" cy="352572"/>
          </a:xfrm>
          <a:prstGeom prst="straightConnector1">
            <a:avLst/>
          </a:prstGeom>
          <a:ln cap="rnd">
            <a:solidFill>
              <a:schemeClr val="tx1"/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Arrow Connector 234"/>
          <p:cNvCxnSpPr>
            <a:stCxn id="215" idx="2"/>
            <a:endCxn id="221" idx="6"/>
          </p:cNvCxnSpPr>
          <p:nvPr/>
        </p:nvCxnSpPr>
        <p:spPr>
          <a:xfrm flipH="1" flipV="1">
            <a:off x="1230398" y="3710637"/>
            <a:ext cx="3339000" cy="125041"/>
          </a:xfrm>
          <a:prstGeom prst="straightConnector1">
            <a:avLst/>
          </a:prstGeom>
          <a:ln cap="rnd">
            <a:solidFill>
              <a:schemeClr val="tx1"/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Straight Arrow Connector 237"/>
          <p:cNvCxnSpPr>
            <a:stCxn id="216" idx="2"/>
          </p:cNvCxnSpPr>
          <p:nvPr/>
        </p:nvCxnSpPr>
        <p:spPr>
          <a:xfrm flipH="1" flipV="1">
            <a:off x="1230398" y="3710638"/>
            <a:ext cx="3792902" cy="45778"/>
          </a:xfrm>
          <a:prstGeom prst="straightConnector1">
            <a:avLst/>
          </a:prstGeom>
          <a:ln cap="rnd">
            <a:solidFill>
              <a:schemeClr val="tx1"/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0" name="Rectangle 239"/>
          <p:cNvSpPr/>
          <p:nvPr/>
        </p:nvSpPr>
        <p:spPr>
          <a:xfrm>
            <a:off x="2136356" y="5753332"/>
            <a:ext cx="270000" cy="3564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i="1" dirty="0">
                <a:latin typeface="Helvetica Neue Light" charset="0"/>
                <a:ea typeface="Helvetica Neue Light" charset="0"/>
                <a:cs typeface="Helvetica Neue Light" charset="0"/>
              </a:rPr>
              <a:t>A</a:t>
            </a:r>
          </a:p>
        </p:txBody>
      </p:sp>
      <p:sp>
        <p:nvSpPr>
          <p:cNvPr id="241" name="Rectangle 240"/>
          <p:cNvSpPr/>
          <p:nvPr/>
        </p:nvSpPr>
        <p:spPr>
          <a:xfrm>
            <a:off x="786355" y="6107712"/>
            <a:ext cx="4866085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>
              <a:latin typeface="Helvetica Neue Light" charset="0"/>
              <a:ea typeface="Helvetica Neue Light" charset="0"/>
              <a:cs typeface="Helvetica Neue Light" charset="0"/>
            </a:endParaRPr>
          </a:p>
        </p:txBody>
      </p:sp>
      <p:sp>
        <p:nvSpPr>
          <p:cNvPr id="248" name="Rectangle 247"/>
          <p:cNvSpPr/>
          <p:nvPr/>
        </p:nvSpPr>
        <p:spPr>
          <a:xfrm>
            <a:off x="788410" y="5878858"/>
            <a:ext cx="720000" cy="22680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i="1" dirty="0">
                <a:latin typeface="Helvetica Neue Light" charset="0"/>
                <a:ea typeface="Helvetica Neue Light" charset="0"/>
                <a:cs typeface="Helvetica Neue Light" charset="0"/>
              </a:rPr>
              <a:t>STAGE</a:t>
            </a:r>
          </a:p>
        </p:txBody>
      </p:sp>
      <p:sp>
        <p:nvSpPr>
          <p:cNvPr id="249" name="Rounded Rectangle 248"/>
          <p:cNvSpPr/>
          <p:nvPr/>
        </p:nvSpPr>
        <p:spPr>
          <a:xfrm>
            <a:off x="1056356" y="5300089"/>
            <a:ext cx="180000" cy="573364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>
              <a:latin typeface="Helvetica Neue Light" charset="0"/>
              <a:ea typeface="Helvetica Neue Light" charset="0"/>
              <a:cs typeface="Helvetica Neue Light" charset="0"/>
            </a:endParaRPr>
          </a:p>
        </p:txBody>
      </p:sp>
      <p:sp>
        <p:nvSpPr>
          <p:cNvPr id="250" name="Oval 249"/>
          <p:cNvSpPr/>
          <p:nvPr/>
        </p:nvSpPr>
        <p:spPr>
          <a:xfrm>
            <a:off x="2289356" y="5677729"/>
            <a:ext cx="90000" cy="90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i="1">
              <a:latin typeface="Helvetica Neue Light" charset="0"/>
              <a:ea typeface="Helvetica Neue Light" charset="0"/>
              <a:cs typeface="Helvetica Neue Light" charset="0"/>
            </a:endParaRPr>
          </a:p>
        </p:txBody>
      </p:sp>
      <p:sp>
        <p:nvSpPr>
          <p:cNvPr id="257" name="Oval 256"/>
          <p:cNvSpPr/>
          <p:nvPr/>
        </p:nvSpPr>
        <p:spPr>
          <a:xfrm>
            <a:off x="1092356" y="5166048"/>
            <a:ext cx="108000" cy="108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>
              <a:latin typeface="Helvetica Neue Light" charset="0"/>
              <a:ea typeface="Helvetica Neue Light" charset="0"/>
              <a:cs typeface="Helvetica Neue Light" charset="0"/>
            </a:endParaRPr>
          </a:p>
        </p:txBody>
      </p:sp>
      <p:cxnSp>
        <p:nvCxnSpPr>
          <p:cNvPr id="258" name="Straight Arrow Connector 257"/>
          <p:cNvCxnSpPr/>
          <p:nvPr/>
        </p:nvCxnSpPr>
        <p:spPr>
          <a:xfrm flipH="1" flipV="1">
            <a:off x="1200356" y="5220048"/>
            <a:ext cx="1089000" cy="498617"/>
          </a:xfrm>
          <a:prstGeom prst="straightConnector1">
            <a:avLst/>
          </a:prstGeom>
          <a:ln cap="rnd">
            <a:solidFill>
              <a:schemeClr val="tx1"/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Straight Arrow Connector 258"/>
          <p:cNvCxnSpPr>
            <a:stCxn id="278" idx="2"/>
          </p:cNvCxnSpPr>
          <p:nvPr/>
        </p:nvCxnSpPr>
        <p:spPr>
          <a:xfrm flipH="1" flipV="1">
            <a:off x="1200356" y="5229691"/>
            <a:ext cx="1537324" cy="344974"/>
          </a:xfrm>
          <a:prstGeom prst="straightConnector1">
            <a:avLst/>
          </a:prstGeom>
          <a:ln cap="rnd">
            <a:solidFill>
              <a:schemeClr val="tx1"/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Straight Arrow Connector 259"/>
          <p:cNvCxnSpPr>
            <a:stCxn id="287" idx="2"/>
          </p:cNvCxnSpPr>
          <p:nvPr/>
        </p:nvCxnSpPr>
        <p:spPr>
          <a:xfrm flipH="1">
            <a:off x="1200356" y="5130473"/>
            <a:ext cx="2882296" cy="89576"/>
          </a:xfrm>
          <a:prstGeom prst="straightConnector1">
            <a:avLst/>
          </a:prstGeom>
          <a:ln cap="rnd">
            <a:solidFill>
              <a:schemeClr val="tx1"/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Straight Arrow Connector 260"/>
          <p:cNvCxnSpPr>
            <a:stCxn id="284" idx="2"/>
          </p:cNvCxnSpPr>
          <p:nvPr/>
        </p:nvCxnSpPr>
        <p:spPr>
          <a:xfrm flipH="1" flipV="1">
            <a:off x="1200356" y="5220049"/>
            <a:ext cx="2433972" cy="58488"/>
          </a:xfrm>
          <a:prstGeom prst="straightConnector1">
            <a:avLst/>
          </a:prstGeom>
          <a:ln cap="rnd">
            <a:solidFill>
              <a:schemeClr val="tx1"/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Straight Arrow Connector 261"/>
          <p:cNvCxnSpPr/>
          <p:nvPr/>
        </p:nvCxnSpPr>
        <p:spPr>
          <a:xfrm flipH="1" flipV="1">
            <a:off x="1200356" y="5220049"/>
            <a:ext cx="1987702" cy="210991"/>
          </a:xfrm>
          <a:prstGeom prst="straightConnector1">
            <a:avLst/>
          </a:prstGeom>
          <a:ln cap="rnd">
            <a:solidFill>
              <a:schemeClr val="tx1"/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Straight Arrow Connector 262"/>
          <p:cNvCxnSpPr>
            <a:stCxn id="290" idx="2"/>
          </p:cNvCxnSpPr>
          <p:nvPr/>
        </p:nvCxnSpPr>
        <p:spPr>
          <a:xfrm flipH="1">
            <a:off x="1200356" y="4982409"/>
            <a:ext cx="3330620" cy="237640"/>
          </a:xfrm>
          <a:prstGeom prst="straightConnector1">
            <a:avLst/>
          </a:prstGeom>
          <a:ln cap="rnd">
            <a:solidFill>
              <a:schemeClr val="tx1"/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Straight Arrow Connector 263"/>
          <p:cNvCxnSpPr>
            <a:stCxn id="293" idx="2"/>
          </p:cNvCxnSpPr>
          <p:nvPr/>
        </p:nvCxnSpPr>
        <p:spPr>
          <a:xfrm flipH="1">
            <a:off x="1200356" y="4834345"/>
            <a:ext cx="3778944" cy="385704"/>
          </a:xfrm>
          <a:prstGeom prst="straightConnector1">
            <a:avLst/>
          </a:prstGeom>
          <a:ln cap="rnd">
            <a:solidFill>
              <a:schemeClr val="tx1"/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4" name="Oval 273"/>
          <p:cNvSpPr/>
          <p:nvPr/>
        </p:nvSpPr>
        <p:spPr>
          <a:xfrm>
            <a:off x="2291410" y="5682168"/>
            <a:ext cx="90000" cy="90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i="1">
              <a:latin typeface="Helvetica Neue Light" charset="0"/>
              <a:ea typeface="Helvetica Neue Light" charset="0"/>
              <a:cs typeface="Helvetica Neue Light" charset="0"/>
            </a:endParaRPr>
          </a:p>
        </p:txBody>
      </p:sp>
      <p:sp>
        <p:nvSpPr>
          <p:cNvPr id="277" name="Rectangle 276"/>
          <p:cNvSpPr/>
          <p:nvPr/>
        </p:nvSpPr>
        <p:spPr>
          <a:xfrm>
            <a:off x="2584680" y="5605268"/>
            <a:ext cx="270000" cy="3564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i="1" dirty="0">
                <a:latin typeface="Helvetica Neue Light" charset="0"/>
                <a:ea typeface="Helvetica Neue Light" charset="0"/>
                <a:cs typeface="Helvetica Neue Light" charset="0"/>
              </a:rPr>
              <a:t>B</a:t>
            </a:r>
          </a:p>
        </p:txBody>
      </p:sp>
      <p:sp>
        <p:nvSpPr>
          <p:cNvPr id="278" name="Oval 277"/>
          <p:cNvSpPr/>
          <p:nvPr/>
        </p:nvSpPr>
        <p:spPr>
          <a:xfrm>
            <a:off x="2737680" y="5529665"/>
            <a:ext cx="90000" cy="90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i="1">
              <a:latin typeface="Helvetica Neue Light" charset="0"/>
              <a:ea typeface="Helvetica Neue Light" charset="0"/>
              <a:cs typeface="Helvetica Neue Light" charset="0"/>
            </a:endParaRPr>
          </a:p>
        </p:txBody>
      </p:sp>
      <p:sp>
        <p:nvSpPr>
          <p:cNvPr id="280" name="Rectangle 279"/>
          <p:cNvSpPr/>
          <p:nvPr/>
        </p:nvSpPr>
        <p:spPr>
          <a:xfrm>
            <a:off x="3033004" y="5457204"/>
            <a:ext cx="270000" cy="3564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i="1" dirty="0">
                <a:latin typeface="Helvetica Neue Light" charset="0"/>
                <a:ea typeface="Helvetica Neue Light" charset="0"/>
                <a:cs typeface="Helvetica Neue Light" charset="0"/>
              </a:rPr>
              <a:t>C</a:t>
            </a:r>
          </a:p>
        </p:txBody>
      </p:sp>
      <p:sp>
        <p:nvSpPr>
          <p:cNvPr id="281" name="Oval 280"/>
          <p:cNvSpPr/>
          <p:nvPr/>
        </p:nvSpPr>
        <p:spPr>
          <a:xfrm>
            <a:off x="3186004" y="5381601"/>
            <a:ext cx="90000" cy="90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i="1">
              <a:latin typeface="Helvetica Neue Light" charset="0"/>
              <a:ea typeface="Helvetica Neue Light" charset="0"/>
              <a:cs typeface="Helvetica Neue Light" charset="0"/>
            </a:endParaRPr>
          </a:p>
        </p:txBody>
      </p:sp>
      <p:sp>
        <p:nvSpPr>
          <p:cNvPr id="283" name="Rectangle 282"/>
          <p:cNvSpPr/>
          <p:nvPr/>
        </p:nvSpPr>
        <p:spPr>
          <a:xfrm>
            <a:off x="3481328" y="5309140"/>
            <a:ext cx="270000" cy="3564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i="1" dirty="0">
                <a:latin typeface="Helvetica Neue Light" charset="0"/>
                <a:ea typeface="Helvetica Neue Light" charset="0"/>
                <a:cs typeface="Helvetica Neue Light" charset="0"/>
              </a:rPr>
              <a:t>D</a:t>
            </a:r>
          </a:p>
        </p:txBody>
      </p:sp>
      <p:sp>
        <p:nvSpPr>
          <p:cNvPr id="284" name="Oval 283"/>
          <p:cNvSpPr/>
          <p:nvPr/>
        </p:nvSpPr>
        <p:spPr>
          <a:xfrm>
            <a:off x="3634328" y="5233537"/>
            <a:ext cx="90000" cy="90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i="1">
              <a:latin typeface="Helvetica Neue Light" charset="0"/>
              <a:ea typeface="Helvetica Neue Light" charset="0"/>
              <a:cs typeface="Helvetica Neue Light" charset="0"/>
            </a:endParaRPr>
          </a:p>
        </p:txBody>
      </p:sp>
      <p:sp>
        <p:nvSpPr>
          <p:cNvPr id="286" name="Rectangle 285"/>
          <p:cNvSpPr/>
          <p:nvPr/>
        </p:nvSpPr>
        <p:spPr>
          <a:xfrm>
            <a:off x="3929652" y="5161076"/>
            <a:ext cx="270000" cy="3564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i="1" dirty="0">
                <a:latin typeface="Helvetica Neue Light" charset="0"/>
                <a:ea typeface="Helvetica Neue Light" charset="0"/>
                <a:cs typeface="Helvetica Neue Light" charset="0"/>
              </a:rPr>
              <a:t>E</a:t>
            </a:r>
          </a:p>
        </p:txBody>
      </p:sp>
      <p:sp>
        <p:nvSpPr>
          <p:cNvPr id="287" name="Oval 286"/>
          <p:cNvSpPr/>
          <p:nvPr/>
        </p:nvSpPr>
        <p:spPr>
          <a:xfrm>
            <a:off x="4082652" y="5085473"/>
            <a:ext cx="90000" cy="90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i="1">
              <a:latin typeface="Helvetica Neue Light" charset="0"/>
              <a:ea typeface="Helvetica Neue Light" charset="0"/>
              <a:cs typeface="Helvetica Neue Light" charset="0"/>
            </a:endParaRPr>
          </a:p>
        </p:txBody>
      </p:sp>
      <p:sp>
        <p:nvSpPr>
          <p:cNvPr id="289" name="Rectangle 288"/>
          <p:cNvSpPr/>
          <p:nvPr/>
        </p:nvSpPr>
        <p:spPr>
          <a:xfrm>
            <a:off x="4377976" y="5013012"/>
            <a:ext cx="270000" cy="3564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i="1" dirty="0">
                <a:latin typeface="Helvetica Neue Light" charset="0"/>
                <a:ea typeface="Helvetica Neue Light" charset="0"/>
                <a:cs typeface="Helvetica Neue Light" charset="0"/>
              </a:rPr>
              <a:t>F</a:t>
            </a:r>
          </a:p>
        </p:txBody>
      </p:sp>
      <p:sp>
        <p:nvSpPr>
          <p:cNvPr id="290" name="Oval 289"/>
          <p:cNvSpPr/>
          <p:nvPr/>
        </p:nvSpPr>
        <p:spPr>
          <a:xfrm>
            <a:off x="4530976" y="4937409"/>
            <a:ext cx="90000" cy="90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i="1">
              <a:latin typeface="Helvetica Neue Light" charset="0"/>
              <a:ea typeface="Helvetica Neue Light" charset="0"/>
              <a:cs typeface="Helvetica Neue Light" charset="0"/>
            </a:endParaRPr>
          </a:p>
        </p:txBody>
      </p:sp>
      <p:sp>
        <p:nvSpPr>
          <p:cNvPr id="292" name="Rectangle 291"/>
          <p:cNvSpPr/>
          <p:nvPr/>
        </p:nvSpPr>
        <p:spPr>
          <a:xfrm>
            <a:off x="4826300" y="4864948"/>
            <a:ext cx="270000" cy="3564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i="1" dirty="0">
                <a:latin typeface="Helvetica Neue Light" charset="0"/>
                <a:ea typeface="Helvetica Neue Light" charset="0"/>
                <a:cs typeface="Helvetica Neue Light" charset="0"/>
              </a:rPr>
              <a:t>G</a:t>
            </a:r>
          </a:p>
        </p:txBody>
      </p:sp>
      <p:sp>
        <p:nvSpPr>
          <p:cNvPr id="293" name="Oval 292"/>
          <p:cNvSpPr/>
          <p:nvPr/>
        </p:nvSpPr>
        <p:spPr>
          <a:xfrm>
            <a:off x="4979300" y="4789345"/>
            <a:ext cx="90000" cy="90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i="1">
              <a:latin typeface="Helvetica Neue Light" charset="0"/>
              <a:ea typeface="Helvetica Neue Light" charset="0"/>
              <a:cs typeface="Helvetica Neue Light" charset="0"/>
            </a:endParaRPr>
          </a:p>
        </p:txBody>
      </p:sp>
      <p:sp>
        <p:nvSpPr>
          <p:cNvPr id="301" name="TextBox 300"/>
          <p:cNvSpPr txBox="1"/>
          <p:nvPr/>
        </p:nvSpPr>
        <p:spPr>
          <a:xfrm>
            <a:off x="4600067" y="4342747"/>
            <a:ext cx="1200970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>
                <a:latin typeface="Helvetica Neue Light" charset="0"/>
                <a:ea typeface="Helvetica Neue Light" charset="0"/>
                <a:cs typeface="Helvetica Neue Light" charset="0"/>
              </a:rPr>
              <a:t>Rise of 20cm</a:t>
            </a:r>
          </a:p>
        </p:txBody>
      </p:sp>
      <p:sp>
        <p:nvSpPr>
          <p:cNvPr id="302" name="TextBox 301"/>
          <p:cNvSpPr txBox="1"/>
          <p:nvPr/>
        </p:nvSpPr>
        <p:spPr>
          <a:xfrm>
            <a:off x="4529153" y="5832476"/>
            <a:ext cx="1200970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>
                <a:latin typeface="Helvetica Neue Light" charset="0"/>
                <a:ea typeface="Helvetica Neue Light" charset="0"/>
                <a:cs typeface="Helvetica Neue Light" charset="0"/>
              </a:rPr>
              <a:t>Rise of 40cm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6659510" y="667136"/>
            <a:ext cx="0" cy="18619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83758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2415</TotalTime>
  <Words>61</Words>
  <Application>Microsoft Office PowerPoint</Application>
  <PresentationFormat>Widescreen</PresentationFormat>
  <Paragraphs>36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Arial Black</vt:lpstr>
      <vt:lpstr>Calibri</vt:lpstr>
      <vt:lpstr>Calibri Light</vt:lpstr>
      <vt:lpstr>Helvetica Neue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 James Dobie</dc:creator>
  <cp:lastModifiedBy>William J Dobie (13488786)</cp:lastModifiedBy>
  <cp:revision>16</cp:revision>
  <dcterms:created xsi:type="dcterms:W3CDTF">2017-01-12T11:54:00Z</dcterms:created>
  <dcterms:modified xsi:type="dcterms:W3CDTF">2017-02-10T06:19:17Z</dcterms:modified>
</cp:coreProperties>
</file>