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
  </p:notesMasterIdLst>
  <p:handoutMasterIdLst>
    <p:handoutMasterId r:id="rId7"/>
  </p:handoutMasterIdLst>
  <p:sldIdLst>
    <p:sldId id="256" r:id="rId2"/>
    <p:sldId id="257" r:id="rId3"/>
    <p:sldId id="258" r:id="rId4"/>
    <p:sldId id="259" r:id="rId5"/>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4637"/>
  </p:normalViewPr>
  <p:slideViewPr>
    <p:cSldViewPr snapToGrid="0" snapToObjects="1">
      <p:cViewPr>
        <p:scale>
          <a:sx n="157" d="100"/>
          <a:sy n="157" d="100"/>
        </p:scale>
        <p:origin x="1448" y="112"/>
      </p:cViewPr>
      <p:guideLst>
        <p:guide orient="horz" pos="3120"/>
        <p:guide pos="2160"/>
      </p:guideLst>
    </p:cSldViewPr>
  </p:slideViewPr>
  <p:notesTextViewPr>
    <p:cViewPr>
      <p:scale>
        <a:sx n="1" d="1"/>
        <a:sy n="1" d="1"/>
      </p:scale>
      <p:origin x="0" y="0"/>
    </p:cViewPr>
  </p:notesTextViewPr>
  <p:notesViewPr>
    <p:cSldViewPr snapToGrid="0" snapToObjects="1" showGuides="1">
      <p:cViewPr varScale="1">
        <p:scale>
          <a:sx n="87" d="100"/>
          <a:sy n="87" d="100"/>
        </p:scale>
        <p:origin x="2696" y="184"/>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handoutMaster" Target="handoutMasters/handout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dirty="0" smtClean="0">
                <a:latin typeface="Arial" charset="0"/>
                <a:ea typeface="Arial" charset="0"/>
                <a:cs typeface="Arial" charset="0"/>
              </a:rPr>
              <a:t>NUMBER</a:t>
            </a:r>
            <a:r>
              <a:rPr lang="en-US" sz="1200" baseline="0" dirty="0" smtClean="0">
                <a:latin typeface="Arial" charset="0"/>
                <a:ea typeface="Arial" charset="0"/>
                <a:cs typeface="Arial" charset="0"/>
              </a:rPr>
              <a:t> OF PEOPLE &amp; CARS ON SELECT STREETS WITHIN SINCIL BANK</a:t>
            </a:r>
            <a:endParaRPr lang="en-US" sz="1200" dirty="0">
              <a:latin typeface="Arial" charset="0"/>
              <a:ea typeface="Arial" charset="0"/>
              <a:cs typeface="Arial" charset="0"/>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Cars</c:v>
                </c:pt>
              </c:strCache>
            </c:strRef>
          </c:tx>
          <c:spPr>
            <a:solidFill>
              <a:schemeClr val="accent1"/>
            </a:solidFill>
            <a:ln>
              <a:noFill/>
            </a:ln>
            <a:effectLst/>
          </c:spPr>
          <c:invertIfNegative val="0"/>
          <c:cat>
            <c:strRef>
              <c:f>Sheet1!$A$2:$A$5</c:f>
              <c:strCache>
                <c:ptCount val="4"/>
                <c:pt idx="0">
                  <c:v>Portland St</c:v>
                </c:pt>
                <c:pt idx="1">
                  <c:v>Murder Close</c:v>
                </c:pt>
                <c:pt idx="2">
                  <c:v>Fanny St</c:v>
                </c:pt>
                <c:pt idx="3">
                  <c:v>Drug Ave.</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People</c:v>
                </c:pt>
              </c:strCache>
            </c:strRef>
          </c:tx>
          <c:spPr>
            <a:solidFill>
              <a:schemeClr val="accent2"/>
            </a:solidFill>
            <a:ln>
              <a:noFill/>
            </a:ln>
            <a:effectLst/>
          </c:spPr>
          <c:invertIfNegative val="0"/>
          <c:cat>
            <c:strRef>
              <c:f>Sheet1!$A$2:$A$5</c:f>
              <c:strCache>
                <c:ptCount val="4"/>
                <c:pt idx="0">
                  <c:v>Portland St</c:v>
                </c:pt>
                <c:pt idx="1">
                  <c:v>Murder Close</c:v>
                </c:pt>
                <c:pt idx="2">
                  <c:v>Fanny St</c:v>
                </c:pt>
                <c:pt idx="3">
                  <c:v>Drug Ave.</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368960368"/>
        <c:axId val="-368958048"/>
      </c:barChart>
      <c:catAx>
        <c:axId val="-36896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58048"/>
        <c:crosses val="autoZero"/>
        <c:auto val="1"/>
        <c:lblAlgn val="ctr"/>
        <c:lblOffset val="100"/>
        <c:noMultiLvlLbl val="0"/>
      </c:catAx>
      <c:valAx>
        <c:axId val="-368958048"/>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60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FFA05A-2EBE-E342-8AC2-969A6F50DA2A}" type="datetimeFigureOut">
              <a:rPr lang="en-US" smtClean="0"/>
              <a:t>12/7/16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B8B26B-BFC5-8647-A1E6-6AEB149BBEDD}" type="slidenum">
              <a:rPr lang="en-US" smtClean="0"/>
              <a:t>‹#›</a:t>
            </a:fld>
            <a:endParaRPr lang="en-US"/>
          </a:p>
        </p:txBody>
      </p:sp>
    </p:spTree>
    <p:extLst>
      <p:ext uri="{BB962C8B-B14F-4D97-AF65-F5344CB8AC3E}">
        <p14:creationId xmlns:p14="http://schemas.microsoft.com/office/powerpoint/2010/main" val="6951911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1143F9-E472-DE42-8B65-8964F32F1625}" type="datetimeFigureOut">
              <a:rPr lang="en-US" smtClean="0"/>
              <a:t>12/7/16</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59B6A9-7B61-6F4F-9140-6E1A33D998F9}" type="slidenum">
              <a:rPr lang="en-US" smtClean="0"/>
              <a:t>‹#›</a:t>
            </a:fld>
            <a:endParaRPr lang="en-US"/>
          </a:p>
        </p:txBody>
      </p:sp>
    </p:spTree>
    <p:extLst>
      <p:ext uri="{BB962C8B-B14F-4D97-AF65-F5344CB8AC3E}">
        <p14:creationId xmlns:p14="http://schemas.microsoft.com/office/powerpoint/2010/main" val="116451906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59B6A9-7B61-6F4F-9140-6E1A33D998F9}" type="slidenum">
              <a:rPr lang="en-US" smtClean="0"/>
              <a:t>1</a:t>
            </a:fld>
            <a:endParaRPr lang="en-US"/>
          </a:p>
        </p:txBody>
      </p:sp>
    </p:spTree>
    <p:extLst>
      <p:ext uri="{BB962C8B-B14F-4D97-AF65-F5344CB8AC3E}">
        <p14:creationId xmlns:p14="http://schemas.microsoft.com/office/powerpoint/2010/main" val="41530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1" name="Content Placeholder 7"/>
          <p:cNvSpPr>
            <a:spLocks noGrp="1"/>
          </p:cNvSpPr>
          <p:nvPr>
            <p:ph sz="quarter" idx="13"/>
          </p:nvPr>
        </p:nvSpPr>
        <p:spPr>
          <a:xfrm>
            <a:off x="591998"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22"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24" name="Straight Connector 2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58419222"/>
      </p:ext>
    </p:extLst>
  </p:cSld>
  <p:clrMapOvr>
    <a:masterClrMapping/>
  </p:clrMapOvr>
  <p:extLst mod="1">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3990366"/>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5" name="Straight Connector 14"/>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32826713"/>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1996738" cy="799177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9" name="Content Placeholder 7"/>
          <p:cNvSpPr>
            <a:spLocks noGrp="1"/>
          </p:cNvSpPr>
          <p:nvPr>
            <p:ph sz="quarter" idx="11"/>
          </p:nvPr>
        </p:nvSpPr>
        <p:spPr>
          <a:xfrm>
            <a:off x="2588736"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0"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4"/>
          </p:nvPr>
        </p:nvSpPr>
        <p:spPr>
          <a:xfrm>
            <a:off x="2588736"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0" name="Content Placeholder 7"/>
          <p:cNvSpPr>
            <a:spLocks noGrp="1"/>
          </p:cNvSpPr>
          <p:nvPr>
            <p:ph sz="quarter" idx="16"/>
          </p:nvPr>
        </p:nvSpPr>
        <p:spPr>
          <a:xfrm>
            <a:off x="2588736" y="4842146"/>
            <a:ext cx="3993476"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1" name="Title 21"/>
          <p:cNvSpPr>
            <a:spLocks noGrp="1"/>
          </p:cNvSpPr>
          <p:nvPr>
            <p:ph type="title" hasCustomPrompt="1"/>
          </p:nvPr>
        </p:nvSpPr>
        <p:spPr>
          <a:xfrm>
            <a:off x="589062" y="406400"/>
            <a:ext cx="5993150" cy="356966"/>
          </a:xfrm>
        </p:spPr>
        <p:txBody>
          <a:bodyPr>
            <a:normAutofit/>
          </a:bodyPr>
          <a:lstStyle>
            <a:lvl1pPr>
              <a:defRPr sz="1600">
                <a:solidFill>
                  <a:schemeClr val="tx1"/>
                </a:solidFill>
                <a:latin typeface="Arial" charset="0"/>
                <a:ea typeface="Arial" charset="0"/>
                <a:cs typeface="Arial" charset="0"/>
              </a:defRPr>
            </a:lvl1pPr>
          </a:lstStyle>
          <a:p>
            <a:r>
              <a:rPr lang="en-US" dirty="0" smtClean="0"/>
              <a:t>CLICK TO EDIT MASTER TITLE STYLE</a:t>
            </a:r>
            <a:endParaRPr lang="en-US" dirty="0"/>
          </a:p>
        </p:txBody>
      </p:sp>
      <p:cxnSp>
        <p:nvCxnSpPr>
          <p:cNvPr id="14" name="Straight Connector 1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3928874"/>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7" name="Content Placeholder 7"/>
          <p:cNvSpPr>
            <a:spLocks noGrp="1"/>
          </p:cNvSpPr>
          <p:nvPr>
            <p:ph sz="quarter" idx="20"/>
          </p:nvPr>
        </p:nvSpPr>
        <p:spPr>
          <a:xfrm>
            <a:off x="589062"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3"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24" name="Straight Connector 23"/>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
        <p:nvSpPr>
          <p:cNvPr id="35" name="Content Placeholder 7"/>
          <p:cNvSpPr>
            <a:spLocks noGrp="1"/>
          </p:cNvSpPr>
          <p:nvPr>
            <p:ph sz="quarter" idx="21"/>
          </p:nvPr>
        </p:nvSpPr>
        <p:spPr>
          <a:xfrm>
            <a:off x="2585800"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6" name="Content Placeholder 7"/>
          <p:cNvSpPr>
            <a:spLocks noGrp="1"/>
          </p:cNvSpPr>
          <p:nvPr>
            <p:ph sz="quarter" idx="22"/>
          </p:nvPr>
        </p:nvSpPr>
        <p:spPr>
          <a:xfrm>
            <a:off x="4582538" y="851779"/>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7" name="Content Placeholder 7"/>
          <p:cNvSpPr>
            <a:spLocks noGrp="1"/>
          </p:cNvSpPr>
          <p:nvPr>
            <p:ph sz="quarter" idx="23"/>
          </p:nvPr>
        </p:nvSpPr>
        <p:spPr>
          <a:xfrm>
            <a:off x="589062"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8" name="Content Placeholder 7"/>
          <p:cNvSpPr>
            <a:spLocks noGrp="1"/>
          </p:cNvSpPr>
          <p:nvPr>
            <p:ph sz="quarter" idx="24"/>
          </p:nvPr>
        </p:nvSpPr>
        <p:spPr>
          <a:xfrm>
            <a:off x="2585800"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39" name="Content Placeholder 7"/>
          <p:cNvSpPr>
            <a:spLocks noGrp="1"/>
          </p:cNvSpPr>
          <p:nvPr>
            <p:ph sz="quarter" idx="25"/>
          </p:nvPr>
        </p:nvSpPr>
        <p:spPr>
          <a:xfrm>
            <a:off x="4582538" y="2846963"/>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0" name="Content Placeholder 7"/>
          <p:cNvSpPr>
            <a:spLocks noGrp="1"/>
          </p:cNvSpPr>
          <p:nvPr>
            <p:ph sz="quarter" idx="26"/>
          </p:nvPr>
        </p:nvSpPr>
        <p:spPr>
          <a:xfrm>
            <a:off x="589062"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1" name="Content Placeholder 7"/>
          <p:cNvSpPr>
            <a:spLocks noGrp="1"/>
          </p:cNvSpPr>
          <p:nvPr>
            <p:ph sz="quarter" idx="27"/>
          </p:nvPr>
        </p:nvSpPr>
        <p:spPr>
          <a:xfrm>
            <a:off x="2585800"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2" name="Content Placeholder 7"/>
          <p:cNvSpPr>
            <a:spLocks noGrp="1"/>
          </p:cNvSpPr>
          <p:nvPr>
            <p:ph sz="quarter" idx="28"/>
          </p:nvPr>
        </p:nvSpPr>
        <p:spPr>
          <a:xfrm>
            <a:off x="4582538" y="4853184"/>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3" name="Content Placeholder 7"/>
          <p:cNvSpPr>
            <a:spLocks noGrp="1"/>
          </p:cNvSpPr>
          <p:nvPr>
            <p:ph sz="quarter" idx="29"/>
          </p:nvPr>
        </p:nvSpPr>
        <p:spPr>
          <a:xfrm>
            <a:off x="589062"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4" name="Content Placeholder 7"/>
          <p:cNvSpPr>
            <a:spLocks noGrp="1"/>
          </p:cNvSpPr>
          <p:nvPr>
            <p:ph sz="quarter" idx="30"/>
          </p:nvPr>
        </p:nvSpPr>
        <p:spPr>
          <a:xfrm>
            <a:off x="2585800"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45" name="Content Placeholder 7"/>
          <p:cNvSpPr>
            <a:spLocks noGrp="1"/>
          </p:cNvSpPr>
          <p:nvPr>
            <p:ph sz="quarter" idx="31"/>
          </p:nvPr>
        </p:nvSpPr>
        <p:spPr>
          <a:xfrm>
            <a:off x="4582538" y="6848368"/>
            <a:ext cx="1996738" cy="1995184"/>
          </a:xfrm>
        </p:spPr>
        <p:txBody>
          <a:bodyPr>
            <a:normAutofit/>
          </a:bodyPr>
          <a:lstStyle>
            <a:lvl1pPr marL="0" indent="0">
              <a:lnSpc>
                <a:spcPct val="125000"/>
              </a:lnSpc>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Tree>
    <p:extLst>
      <p:ext uri="{BB962C8B-B14F-4D97-AF65-F5344CB8AC3E}">
        <p14:creationId xmlns:p14="http://schemas.microsoft.com/office/powerpoint/2010/main" val="1167458728"/>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591998" y="851779"/>
            <a:ext cx="5990214"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1" name="Content Placeholder 7"/>
          <p:cNvSpPr>
            <a:spLocks noGrp="1"/>
          </p:cNvSpPr>
          <p:nvPr>
            <p:ph sz="quarter" idx="13"/>
          </p:nvPr>
        </p:nvSpPr>
        <p:spPr>
          <a:xfrm>
            <a:off x="591998" y="2846963"/>
            <a:ext cx="3993476"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Content Placeholder 7"/>
          <p:cNvSpPr>
            <a:spLocks noGrp="1"/>
          </p:cNvSpPr>
          <p:nvPr>
            <p:ph sz="quarter" idx="15"/>
          </p:nvPr>
        </p:nvSpPr>
        <p:spPr>
          <a:xfrm>
            <a:off x="4585474" y="2846963"/>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21" name="TextBox 20"/>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Content Placeholder 7"/>
          <p:cNvSpPr>
            <a:spLocks noGrp="1"/>
          </p:cNvSpPr>
          <p:nvPr>
            <p:ph sz="quarter" idx="16"/>
          </p:nvPr>
        </p:nvSpPr>
        <p:spPr>
          <a:xfrm>
            <a:off x="591998" y="4842147"/>
            <a:ext cx="5990214"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5" name="Content Placeholder 7"/>
          <p:cNvSpPr>
            <a:spLocks noGrp="1"/>
          </p:cNvSpPr>
          <p:nvPr>
            <p:ph sz="quarter" idx="17"/>
          </p:nvPr>
        </p:nvSpPr>
        <p:spPr>
          <a:xfrm>
            <a:off x="591997" y="6837331"/>
            <a:ext cx="3993477"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7" name="Content Placeholder 7"/>
          <p:cNvSpPr>
            <a:spLocks noGrp="1"/>
          </p:cNvSpPr>
          <p:nvPr>
            <p:ph sz="quarter" idx="19"/>
          </p:nvPr>
        </p:nvSpPr>
        <p:spPr>
          <a:xfrm>
            <a:off x="4585474" y="6837331"/>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8"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9" name="Straight Connector 18"/>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89980065"/>
      </p:ext>
    </p:extLst>
  </p:cSld>
  <p:clrMapOvr>
    <a:masterClrMapping/>
  </p:clrMapOvr>
  <p:extLst mod="1">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Content Placeholder 7"/>
          <p:cNvSpPr>
            <a:spLocks noGrp="1"/>
          </p:cNvSpPr>
          <p:nvPr>
            <p:ph sz="quarter" idx="10"/>
          </p:nvPr>
        </p:nvSpPr>
        <p:spPr>
          <a:xfrm>
            <a:off x="591998" y="851778"/>
            <a:ext cx="3993476" cy="399036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7" name="Content Placeholder 7"/>
          <p:cNvSpPr>
            <a:spLocks noGrp="1"/>
          </p:cNvSpPr>
          <p:nvPr>
            <p:ph sz="quarter" idx="11"/>
          </p:nvPr>
        </p:nvSpPr>
        <p:spPr>
          <a:xfrm>
            <a:off x="4585474" y="2846962"/>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8" name="Content Placeholder 7"/>
          <p:cNvSpPr>
            <a:spLocks noGrp="1"/>
          </p:cNvSpPr>
          <p:nvPr>
            <p:ph sz="quarter" idx="12"/>
          </p:nvPr>
        </p:nvSpPr>
        <p:spPr>
          <a:xfrm>
            <a:off x="4585474" y="851779"/>
            <a:ext cx="1996738" cy="1995184"/>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2" name="Content Placeholder 7"/>
          <p:cNvSpPr>
            <a:spLocks noGrp="1"/>
          </p:cNvSpPr>
          <p:nvPr>
            <p:ph sz="quarter" idx="16"/>
          </p:nvPr>
        </p:nvSpPr>
        <p:spPr>
          <a:xfrm>
            <a:off x="591998" y="4842146"/>
            <a:ext cx="5990214" cy="4001407"/>
          </a:xfrm>
        </p:spPr>
        <p:txBody>
          <a:bodyPr>
            <a:normAutofit/>
          </a:bodyPr>
          <a:lstStyle>
            <a:lvl1pPr marL="0" indent="0">
              <a:buNone/>
              <a:defRPr sz="1200" b="0">
                <a:latin typeface="Arial" charset="0"/>
                <a:ea typeface="Arial" charset="0"/>
                <a:cs typeface="Arial" charset="0"/>
              </a:defRPr>
            </a:lvl1pPr>
            <a:lvl2pPr>
              <a:defRPr sz="1200" b="0">
                <a:latin typeface="Arial" charset="0"/>
                <a:ea typeface="Arial" charset="0"/>
                <a:cs typeface="Arial" charset="0"/>
              </a:defRPr>
            </a:lvl2pPr>
            <a:lvl3pPr>
              <a:defRPr sz="1200" b="0">
                <a:latin typeface="Arial" charset="0"/>
                <a:ea typeface="Arial" charset="0"/>
                <a:cs typeface="Arial" charset="0"/>
              </a:defRPr>
            </a:lvl3pPr>
            <a:lvl4pPr>
              <a:defRPr sz="1200" b="0">
                <a:latin typeface="Arial" charset="0"/>
                <a:ea typeface="Arial" charset="0"/>
                <a:cs typeface="Arial" charset="0"/>
              </a:defRPr>
            </a:lvl4pPr>
            <a:lvl5pPr>
              <a:defRPr sz="1200" b="0">
                <a:latin typeface="Arial" charset="0"/>
                <a:ea typeface="Arial" charset="0"/>
                <a:cs typeface="Arial" charset="0"/>
              </a:defRPr>
            </a:lvl5pPr>
          </a:lstStyle>
          <a:p>
            <a:pPr lvl="0"/>
            <a:r>
              <a:rPr lang="en-US" dirty="0" smtClean="0"/>
              <a:t>Click to edit Master text styles</a:t>
            </a:r>
          </a:p>
        </p:txBody>
      </p:sp>
      <p:sp>
        <p:nvSpPr>
          <p:cNvPr id="13" name="TextBox 12"/>
          <p:cNvSpPr txBox="1"/>
          <p:nvPr userDrawn="1"/>
        </p:nvSpPr>
        <p:spPr>
          <a:xfrm>
            <a:off x="589062" y="8931965"/>
            <a:ext cx="6083963" cy="800219"/>
          </a:xfrm>
          <a:prstGeom prst="rect">
            <a:avLst/>
          </a:prstGeom>
          <a:noFill/>
        </p:spPr>
        <p:txBody>
          <a:bodyPr wrap="square" rtlCol="0">
            <a:spAutoFit/>
          </a:bodyPr>
          <a:lstStyle/>
          <a:p>
            <a:r>
              <a:rPr lang="en-US" dirty="0" smtClean="0"/>
              <a:t>DESIGN AND SOCIETY 16:17:</a:t>
            </a:r>
            <a:r>
              <a:rPr lang="en-US" baseline="0" dirty="0" smtClean="0"/>
              <a:t> SHIT AND SHIT PLUS SHIT</a:t>
            </a:r>
          </a:p>
          <a:p>
            <a:r>
              <a:rPr lang="en-US" sz="1400" baseline="0" dirty="0" smtClean="0"/>
              <a:t>The </a:t>
            </a:r>
            <a:r>
              <a:rPr lang="en-US" sz="1400" baseline="0" dirty="0" err="1" smtClean="0"/>
              <a:t>Willdobeast</a:t>
            </a:r>
            <a:r>
              <a:rPr lang="en-US" sz="1400" baseline="0" dirty="0" smtClean="0"/>
              <a:t> </a:t>
            </a:r>
            <a:r>
              <a:rPr lang="mr-IN" sz="1400" baseline="0" dirty="0" smtClean="0"/>
              <a:t>–</a:t>
            </a:r>
            <a:r>
              <a:rPr lang="en-US" sz="1400" baseline="0" dirty="0" smtClean="0"/>
              <a:t> Elliot </a:t>
            </a:r>
            <a:r>
              <a:rPr lang="en-US" sz="1400" baseline="0" dirty="0" err="1" smtClean="0"/>
              <a:t>Fuckster</a:t>
            </a:r>
            <a:r>
              <a:rPr lang="mr-IN" sz="1400" baseline="0" dirty="0" smtClean="0"/>
              <a:t>–</a:t>
            </a:r>
            <a:r>
              <a:rPr lang="en-US" sz="1400" baseline="0" dirty="0" smtClean="0"/>
              <a:t> Luke </a:t>
            </a:r>
            <a:r>
              <a:rPr lang="en-US" sz="1400" baseline="0" dirty="0" err="1" smtClean="0"/>
              <a:t>Parkhustle</a:t>
            </a:r>
            <a:r>
              <a:rPr lang="en-US" sz="1400" baseline="0" dirty="0" smtClean="0"/>
              <a:t> </a:t>
            </a:r>
            <a:r>
              <a:rPr lang="mr-IN" sz="1400" baseline="0" dirty="0" smtClean="0"/>
              <a:t>–</a:t>
            </a:r>
            <a:r>
              <a:rPr lang="en-US" sz="1400" baseline="0" dirty="0" smtClean="0"/>
              <a:t> </a:t>
            </a:r>
            <a:r>
              <a:rPr lang="en-US" sz="1400" baseline="0" dirty="0" err="1" smtClean="0"/>
              <a:t>Michaella</a:t>
            </a:r>
            <a:r>
              <a:rPr lang="en-US" sz="1400" baseline="0" dirty="0" smtClean="0"/>
              <a:t> Lopez</a:t>
            </a:r>
          </a:p>
          <a:p>
            <a:pPr algn="l"/>
            <a:r>
              <a:rPr lang="en-US" sz="1400" baseline="0" dirty="0" err="1" smtClean="0"/>
              <a:t>Primali</a:t>
            </a:r>
            <a:r>
              <a:rPr lang="en-US" sz="1400" baseline="0" dirty="0" smtClean="0"/>
              <a:t> </a:t>
            </a:r>
            <a:r>
              <a:rPr lang="en-US" sz="1400" b="0" kern="1200" dirty="0" err="1" smtClean="0">
                <a:solidFill>
                  <a:schemeClr val="tx1"/>
                </a:solidFill>
                <a:latin typeface="+mn-lt"/>
                <a:ea typeface="+mn-ea"/>
                <a:cs typeface="+mn-cs"/>
              </a:rPr>
              <a:t>Paranagamage</a:t>
            </a:r>
            <a:endParaRPr lang="en-US" sz="1100" b="0" dirty="0"/>
          </a:p>
        </p:txBody>
      </p:sp>
      <p:sp>
        <p:nvSpPr>
          <p:cNvPr id="14" name="Title 21"/>
          <p:cNvSpPr>
            <a:spLocks noGrp="1"/>
          </p:cNvSpPr>
          <p:nvPr>
            <p:ph type="title" hasCustomPrompt="1"/>
          </p:nvPr>
        </p:nvSpPr>
        <p:spPr>
          <a:xfrm>
            <a:off x="589062" y="406400"/>
            <a:ext cx="5993150" cy="356966"/>
          </a:xfrm>
        </p:spPr>
        <p:txBody>
          <a:bodyPr>
            <a:normAutofit/>
          </a:bodyPr>
          <a:lstStyle>
            <a:lvl1pPr>
              <a:defRPr sz="1600">
                <a:latin typeface="Arial" charset="0"/>
                <a:ea typeface="Arial" charset="0"/>
                <a:cs typeface="Arial" charset="0"/>
              </a:defRPr>
            </a:lvl1pPr>
          </a:lstStyle>
          <a:p>
            <a:r>
              <a:rPr lang="en-US" dirty="0" smtClean="0"/>
              <a:t>CLICK TO EDIT MASTER TITLE STYLE</a:t>
            </a:r>
            <a:endParaRPr lang="en-US" dirty="0"/>
          </a:p>
        </p:txBody>
      </p:sp>
      <p:cxnSp>
        <p:nvCxnSpPr>
          <p:cNvPr id="15" name="Straight Connector 14"/>
          <p:cNvCxnSpPr/>
          <p:nvPr userDrawn="1"/>
        </p:nvCxnSpPr>
        <p:spPr>
          <a:xfrm>
            <a:off x="599440" y="804006"/>
            <a:ext cx="5994182" cy="136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645503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61A1B44-9284-3B46-91E1-1374DD256128}" type="datetimeFigureOut">
              <a:rPr lang="en-US" smtClean="0"/>
              <a:t>12/7/16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338713F-B83A-FA4D-81CF-D2E6C3B3439A}" type="slidenum">
              <a:rPr lang="en-US" smtClean="0"/>
              <a:t>‹#›</a:t>
            </a:fld>
            <a:endParaRPr lang="en-US"/>
          </a:p>
        </p:txBody>
      </p:sp>
    </p:spTree>
    <p:extLst>
      <p:ext uri="{BB962C8B-B14F-4D97-AF65-F5344CB8AC3E}">
        <p14:creationId xmlns:p14="http://schemas.microsoft.com/office/powerpoint/2010/main" val="2083629513"/>
      </p:ext>
    </p:extLst>
  </p:cSld>
  <p:clrMap bg1="lt1" tx1="dk1" bg2="lt2" tx2="dk2" accent1="accent1" accent2="accent2" accent3="accent3" accent4="accent4" accent5="accent5" accent6="accent6" hlink="hlink" folHlink="folHlink"/>
  <p:sldLayoutIdLst>
    <p:sldLayoutId id="2147483679" r:id="rId1"/>
    <p:sldLayoutId id="2147483686" r:id="rId2"/>
    <p:sldLayoutId id="2147483687" r:id="rId3"/>
    <p:sldLayoutId id="2147483688" r:id="rId4"/>
    <p:sldLayoutId id="2147483685" r:id="rId5"/>
    <p:sldLayoutId id="2147483684"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hart" Target="../charts/chart1.xm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1.png"/><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p:cNvSpPr>
            <a:spLocks noGrp="1"/>
          </p:cNvSpPr>
          <p:nvPr>
            <p:ph sz="quarter" idx="10"/>
          </p:nvPr>
        </p:nvSpPr>
        <p:spPr>
          <a:xfrm>
            <a:off x="591998" y="851779"/>
            <a:ext cx="1996738" cy="1994609"/>
          </a:xfrm>
        </p:spPr>
        <p:txBody>
          <a:bodyPr/>
          <a:lstStyle/>
          <a:p>
            <a:pPr>
              <a:lnSpc>
                <a:spcPct val="125000"/>
              </a:lnSpc>
            </a:pPr>
            <a:r>
              <a:rPr lang="en-US" dirty="0"/>
              <a:t>The Graph to the right shows the number of people and cars on select streets within </a:t>
            </a:r>
            <a:r>
              <a:rPr lang="en-US" dirty="0" err="1"/>
              <a:t>sincil</a:t>
            </a:r>
            <a:r>
              <a:rPr lang="en-US" dirty="0"/>
              <a:t> bank. As you can see on the </a:t>
            </a:r>
            <a:r>
              <a:rPr lang="mr-IN" dirty="0"/>
              <a:t>…</a:t>
            </a:r>
            <a:r>
              <a:rPr lang="en-GB" dirty="0"/>
              <a:t>.</a:t>
            </a:r>
            <a:endParaRPr lang="en-US" dirty="0"/>
          </a:p>
          <a:p>
            <a:pPr>
              <a:lnSpc>
                <a:spcPct val="125000"/>
              </a:lnSpc>
            </a:pPr>
            <a:endParaRPr lang="en-US" dirty="0"/>
          </a:p>
        </p:txBody>
      </p:sp>
      <p:pic>
        <p:nvPicPr>
          <p:cNvPr id="50" name="Content Placeholder 49"/>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757658" y="4841875"/>
            <a:ext cx="5658596" cy="4002088"/>
          </a:xfrm>
        </p:spPr>
      </p:pic>
      <p:graphicFrame>
        <p:nvGraphicFramePr>
          <p:cNvPr id="47" name="Content Placeholder 45"/>
          <p:cNvGraphicFramePr>
            <a:graphicFrameLocks noGrp="1"/>
          </p:cNvGraphicFramePr>
          <p:nvPr>
            <p:ph sz="quarter" idx="11"/>
            <p:extLst>
              <p:ext uri="{D42A27DB-BD31-4B8C-83A1-F6EECF244321}">
                <p14:modId xmlns:p14="http://schemas.microsoft.com/office/powerpoint/2010/main" val="655643383"/>
              </p:ext>
            </p:extLst>
          </p:nvPr>
        </p:nvGraphicFramePr>
        <p:xfrm>
          <a:off x="2589213" y="852488"/>
          <a:ext cx="3992999" cy="1993900"/>
        </p:xfrm>
        <a:graphic>
          <a:graphicData uri="http://schemas.openxmlformats.org/drawingml/2006/chart">
            <c:chart xmlns:c="http://schemas.openxmlformats.org/drawingml/2006/chart" xmlns:r="http://schemas.openxmlformats.org/officeDocument/2006/relationships" r:id="rId4"/>
          </a:graphicData>
        </a:graphic>
      </p:graphicFrame>
      <p:sp>
        <p:nvSpPr>
          <p:cNvPr id="48" name="Content Placeholder 47"/>
          <p:cNvSpPr>
            <a:spLocks noGrp="1"/>
          </p:cNvSpPr>
          <p:nvPr>
            <p:ph sz="quarter" idx="14"/>
          </p:nvPr>
        </p:nvSpPr>
        <p:spPr>
          <a:xfrm>
            <a:off x="591998" y="2846963"/>
            <a:ext cx="5990214" cy="1995184"/>
          </a:xfrm>
        </p:spPr>
        <p:txBody>
          <a:bodyPr>
            <a:noAutofit/>
          </a:bodyPr>
          <a:lstStyle/>
          <a:p>
            <a:pPr>
              <a:lnSpc>
                <a:spcPct val="125000"/>
              </a:lnSpc>
            </a:pPr>
            <a:r>
              <a:rPr lang="en-US" dirty="0" smtClean="0"/>
              <a:t>Below is an Axial map of Sincil </a:t>
            </a:r>
            <a:r>
              <a:rPr lang="en-US" dirty="0"/>
              <a:t>B</a:t>
            </a:r>
            <a:r>
              <a:rPr lang="en-US" dirty="0" smtClean="0"/>
              <a:t>ank. The </a:t>
            </a:r>
            <a:r>
              <a:rPr lang="en-US" dirty="0" err="1" smtClean="0"/>
              <a:t>colours</a:t>
            </a:r>
            <a:r>
              <a:rPr lang="en-US" dirty="0" smtClean="0"/>
              <a:t> of the lines represents the connectivity of each street. Red streets are well connected and blue streets are not so well connected. Streets that are well connected provide opportunity for social capital by providing means for </a:t>
            </a:r>
            <a:r>
              <a:rPr lang="en-US" dirty="0" err="1" smtClean="0"/>
              <a:t>repetetive</a:t>
            </a:r>
            <a:r>
              <a:rPr lang="en-US" dirty="0" smtClean="0"/>
              <a:t> interaction. However the </a:t>
            </a:r>
            <a:r>
              <a:rPr lang="en-US" dirty="0" err="1" smtClean="0"/>
              <a:t>neighbourhoods</a:t>
            </a:r>
            <a:r>
              <a:rPr lang="en-US" dirty="0" smtClean="0"/>
              <a:t> need to be walkable for this to occur. Walkable </a:t>
            </a:r>
            <a:r>
              <a:rPr lang="en-US" dirty="0" err="1" smtClean="0"/>
              <a:t>neighbourhoods</a:t>
            </a:r>
            <a:r>
              <a:rPr lang="en-US" dirty="0" smtClean="0"/>
              <a:t> have well connected streets with short and direct routes; contributing to the presence of people on the streets. This creates a sense of community through repeatable random interaction. </a:t>
            </a:r>
            <a:endParaRPr lang="en-US" dirty="0"/>
          </a:p>
        </p:txBody>
      </p:sp>
      <p:sp>
        <p:nvSpPr>
          <p:cNvPr id="6" name="Title 7"/>
          <p:cNvSpPr>
            <a:spLocks noGrp="1"/>
          </p:cNvSpPr>
          <p:nvPr>
            <p:ph type="title"/>
          </p:nvPr>
        </p:nvSpPr>
        <p:spPr>
          <a:xfrm>
            <a:off x="589062" y="406400"/>
            <a:ext cx="5993150" cy="356966"/>
          </a:xfrm>
        </p:spPr>
        <p:txBody>
          <a:bodyPr/>
          <a:lstStyle/>
          <a:p>
            <a:r>
              <a:rPr lang="en-US" dirty="0" smtClean="0"/>
              <a:t>1: MOVEMENT STRUCTURE</a:t>
            </a:r>
            <a:endParaRPr lang="en-US" dirty="0"/>
          </a:p>
        </p:txBody>
      </p:sp>
    </p:spTree>
    <p:extLst>
      <p:ext uri="{BB962C8B-B14F-4D97-AF65-F5344CB8AC3E}">
        <p14:creationId xmlns:p14="http://schemas.microsoft.com/office/powerpoint/2010/main" val="94945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38"/>
          <p:cNvSpPr>
            <a:spLocks noGrp="1"/>
          </p:cNvSpPr>
          <p:nvPr>
            <p:ph sz="quarter" idx="10"/>
          </p:nvPr>
        </p:nvSpPr>
        <p:spPr>
          <a:xfrm>
            <a:off x="591998" y="851779"/>
            <a:ext cx="3993476" cy="3990366"/>
          </a:xfrm>
        </p:spPr>
        <p:txBody>
          <a:bodyPr>
            <a:noAutofit/>
          </a:bodyPr>
          <a:lstStyle/>
          <a:p>
            <a:pPr>
              <a:lnSpc>
                <a:spcPct val="125000"/>
              </a:lnSpc>
            </a:pPr>
            <a:r>
              <a:rPr lang="en-US" dirty="0"/>
              <a:t>Sincil bank has a lot of potential to be a walkable </a:t>
            </a:r>
            <a:r>
              <a:rPr lang="en-US" dirty="0" err="1"/>
              <a:t>neighbourhood</a:t>
            </a:r>
            <a:r>
              <a:rPr lang="en-US" dirty="0"/>
              <a:t> As you can see below there </a:t>
            </a:r>
            <a:r>
              <a:rPr lang="en-US" dirty="0" smtClean="0"/>
              <a:t>is an efficient grid layout of footpaths, </a:t>
            </a:r>
            <a:r>
              <a:rPr lang="en-US" dirty="0"/>
              <a:t>however these are </a:t>
            </a:r>
            <a:r>
              <a:rPr lang="en-US" dirty="0" err="1"/>
              <a:t>underutilised</a:t>
            </a:r>
            <a:r>
              <a:rPr lang="en-US" dirty="0"/>
              <a:t> due to the lack of facilities in the immediate area. </a:t>
            </a:r>
            <a:r>
              <a:rPr lang="en-US" dirty="0" smtClean="0"/>
              <a:t>People are forced to use </a:t>
            </a:r>
            <a:r>
              <a:rPr lang="en-US" dirty="0"/>
              <a:t>cars to access basic facilities such as shops, schools and community </a:t>
            </a:r>
            <a:r>
              <a:rPr lang="en-US" dirty="0" err="1" smtClean="0"/>
              <a:t>centres</a:t>
            </a:r>
            <a:r>
              <a:rPr lang="en-US" dirty="0" smtClean="0"/>
              <a:t>. Car </a:t>
            </a:r>
            <a:r>
              <a:rPr lang="en-US" dirty="0"/>
              <a:t>dependence reduces social interaction and thus reduces social capital. [1</a:t>
            </a:r>
            <a:r>
              <a:rPr lang="en-US" dirty="0" smtClean="0"/>
              <a:t>] The </a:t>
            </a:r>
            <a:r>
              <a:rPr lang="en-US" dirty="0" smtClean="0"/>
              <a:t>images to the right show two streets in </a:t>
            </a:r>
            <a:r>
              <a:rPr lang="en-US" dirty="0" err="1" smtClean="0"/>
              <a:t>sincil</a:t>
            </a:r>
            <a:r>
              <a:rPr lang="en-US" dirty="0" smtClean="0"/>
              <a:t> bank. The well connected one has a view of the cathedral, facilities dotted along it and is bustling with people; providing an opportunity for interaction for all the surrounding residents. The </a:t>
            </a:r>
            <a:r>
              <a:rPr lang="en-US" dirty="0" err="1" smtClean="0"/>
              <a:t>disconected</a:t>
            </a:r>
            <a:r>
              <a:rPr lang="en-US" dirty="0" smtClean="0"/>
              <a:t> street however is dark and uninviting. There are trash bins blocking the main entrance and it is very dirty. This area is seldom used by anyone who </a:t>
            </a:r>
            <a:r>
              <a:rPr lang="en-US" dirty="0" err="1" smtClean="0"/>
              <a:t>isnt</a:t>
            </a:r>
            <a:r>
              <a:rPr lang="en-US" dirty="0" smtClean="0"/>
              <a:t> in the immediate area and has been neglected.</a:t>
            </a:r>
            <a:endParaRPr lang="en-US" dirty="0"/>
          </a:p>
        </p:txBody>
      </p:sp>
      <p:pic>
        <p:nvPicPr>
          <p:cNvPr id="8" name="Content Placeholder 7"/>
          <p:cNvPicPr>
            <a:picLocks noGrp="1" noChangeAspect="1"/>
          </p:cNvPicPr>
          <p:nvPr>
            <p:ph sz="quarter" idx="12"/>
          </p:nvPr>
        </p:nvPicPr>
        <p:blipFill rotWithShape="1">
          <a:blip r:embed="rId2">
            <a:extLst>
              <a:ext uri="{28A0092B-C50C-407E-A947-70E740481C1C}">
                <a14:useLocalDpi xmlns:a14="http://schemas.microsoft.com/office/drawing/2010/main" val="0"/>
              </a:ext>
            </a:extLst>
          </a:blip>
          <a:srcRect l="34260" t="36898" r="23285" b="20647"/>
          <a:stretch/>
        </p:blipFill>
        <p:spPr>
          <a:xfrm>
            <a:off x="4585137" y="851777"/>
            <a:ext cx="1997075" cy="1497806"/>
          </a:xfrm>
        </p:spPr>
      </p:pic>
      <p:pic>
        <p:nvPicPr>
          <p:cNvPr id="7" name="Content Placeholder 6"/>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757658" y="4841875"/>
            <a:ext cx="5658596" cy="4002088"/>
          </a:xfrm>
        </p:spPr>
      </p:pic>
      <p:sp>
        <p:nvSpPr>
          <p:cNvPr id="26" name="TextBox 25"/>
          <p:cNvSpPr txBox="1"/>
          <p:nvPr/>
        </p:nvSpPr>
        <p:spPr>
          <a:xfrm>
            <a:off x="1532466" y="7620000"/>
            <a:ext cx="3793067" cy="646331"/>
          </a:xfrm>
          <a:prstGeom prst="rect">
            <a:avLst/>
          </a:prstGeom>
          <a:noFill/>
        </p:spPr>
        <p:txBody>
          <a:bodyPr wrap="square" rtlCol="0">
            <a:spAutoFit/>
          </a:bodyPr>
          <a:lstStyle/>
          <a:p>
            <a:pPr algn="ctr"/>
            <a:r>
              <a:rPr lang="en-US" sz="3600" dirty="0" smtClean="0"/>
              <a:t>Pathways Map</a:t>
            </a:r>
            <a:endParaRPr lang="en-US" sz="3600" dirty="0"/>
          </a:p>
        </p:txBody>
      </p:sp>
      <p:sp>
        <p:nvSpPr>
          <p:cNvPr id="9" name="TextBox 8"/>
          <p:cNvSpPr txBox="1"/>
          <p:nvPr/>
        </p:nvSpPr>
        <p:spPr>
          <a:xfrm>
            <a:off x="4585137" y="2358306"/>
            <a:ext cx="1997075" cy="430887"/>
          </a:xfrm>
          <a:prstGeom prst="rect">
            <a:avLst/>
          </a:prstGeom>
          <a:noFill/>
        </p:spPr>
        <p:txBody>
          <a:bodyPr wrap="square" rtlCol="0">
            <a:spAutoFit/>
          </a:bodyPr>
          <a:lstStyle/>
          <a:p>
            <a:pPr algn="ctr"/>
            <a:r>
              <a:rPr lang="en-US" sz="1100" dirty="0" smtClean="0">
                <a:latin typeface="Arial" charset="0"/>
                <a:ea typeface="Arial" charset="0"/>
                <a:cs typeface="Arial" charset="0"/>
              </a:rPr>
              <a:t>Fig. X An example of a well connected, walkable street.</a:t>
            </a:r>
            <a:endParaRPr lang="en-US" sz="1100" dirty="0">
              <a:latin typeface="Arial" charset="0"/>
              <a:ea typeface="Arial" charset="0"/>
              <a:cs typeface="Arial" charset="0"/>
            </a:endParaRPr>
          </a:p>
        </p:txBody>
      </p:sp>
      <p:pic>
        <p:nvPicPr>
          <p:cNvPr id="15" name="Content Placeholder 7"/>
          <p:cNvPicPr>
            <a:picLocks noGrp="1" noChangeAspect="1"/>
          </p:cNvPicPr>
          <p:nvPr>
            <p:ph sz="quarter" idx="12"/>
          </p:nvPr>
        </p:nvPicPr>
        <p:blipFill>
          <a:blip r:embed="rId4">
            <a:extLst>
              <a:ext uri="{28A0092B-C50C-407E-A947-70E740481C1C}">
                <a14:useLocalDpi xmlns:a14="http://schemas.microsoft.com/office/drawing/2010/main" val="0"/>
              </a:ext>
            </a:extLst>
          </a:blip>
          <a:stretch>
            <a:fillRect/>
          </a:stretch>
        </p:blipFill>
        <p:spPr>
          <a:xfrm>
            <a:off x="4585137" y="2913182"/>
            <a:ext cx="1997074" cy="1497806"/>
          </a:xfrm>
        </p:spPr>
      </p:pic>
      <p:sp>
        <p:nvSpPr>
          <p:cNvPr id="16" name="TextBox 15"/>
          <p:cNvSpPr txBox="1"/>
          <p:nvPr/>
        </p:nvSpPr>
        <p:spPr>
          <a:xfrm>
            <a:off x="4455887" y="4410988"/>
            <a:ext cx="2235200" cy="430887"/>
          </a:xfrm>
          <a:prstGeom prst="rect">
            <a:avLst/>
          </a:prstGeom>
          <a:noFill/>
        </p:spPr>
        <p:txBody>
          <a:bodyPr wrap="square" rtlCol="0">
            <a:spAutoFit/>
          </a:bodyPr>
          <a:lstStyle/>
          <a:p>
            <a:pPr algn="ctr"/>
            <a:r>
              <a:rPr lang="en-US" sz="1100" dirty="0" smtClean="0">
                <a:latin typeface="Arial" charset="0"/>
                <a:ea typeface="Arial" charset="0"/>
                <a:cs typeface="Arial" charset="0"/>
              </a:rPr>
              <a:t>Fig. X An example of a disconnected, uninviting close</a:t>
            </a:r>
            <a:endParaRPr lang="en-US" sz="1100" dirty="0">
              <a:latin typeface="Arial" charset="0"/>
              <a:ea typeface="Arial" charset="0"/>
              <a:cs typeface="Arial" charset="0"/>
            </a:endParaRPr>
          </a:p>
        </p:txBody>
      </p:sp>
      <p:sp>
        <p:nvSpPr>
          <p:cNvPr id="10" name="Title 7"/>
          <p:cNvSpPr>
            <a:spLocks noGrp="1"/>
          </p:cNvSpPr>
          <p:nvPr>
            <p:ph type="title"/>
          </p:nvPr>
        </p:nvSpPr>
        <p:spPr>
          <a:xfrm>
            <a:off x="589062" y="406400"/>
            <a:ext cx="5993150" cy="356966"/>
          </a:xfrm>
        </p:spPr>
        <p:txBody>
          <a:bodyPr/>
          <a:lstStyle/>
          <a:p>
            <a:r>
              <a:rPr lang="en-US" dirty="0" smtClean="0"/>
              <a:t>1: MOVEMENT STRUCTURE</a:t>
            </a:r>
            <a:endParaRPr lang="en-US" dirty="0"/>
          </a:p>
        </p:txBody>
      </p:sp>
    </p:spTree>
    <p:extLst>
      <p:ext uri="{BB962C8B-B14F-4D97-AF65-F5344CB8AC3E}">
        <p14:creationId xmlns:p14="http://schemas.microsoft.com/office/powerpoint/2010/main" val="121736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Content Placeholder 21"/>
          <p:cNvPicPr>
            <a:picLocks noGrp="1" noChangeAspect="1"/>
          </p:cNvPicPr>
          <p:nvPr>
            <p:ph sz="quarter" idx="20"/>
          </p:nvPr>
        </p:nvPicPr>
        <p:blipFill rotWithShape="1">
          <a:blip r:embed="rId2">
            <a:extLst>
              <a:ext uri="{28A0092B-C50C-407E-A947-70E740481C1C}">
                <a14:useLocalDpi xmlns:a14="http://schemas.microsoft.com/office/drawing/2010/main" val="0"/>
              </a:ext>
            </a:extLst>
          </a:blip>
          <a:srcRect l="34498" t="29352" r="34498" b="29352"/>
          <a:stretch/>
        </p:blipFill>
        <p:spPr>
          <a:xfrm>
            <a:off x="677467" y="940327"/>
            <a:ext cx="1820068" cy="1818222"/>
          </a:xfrm>
        </p:spPr>
      </p:pic>
      <p:sp>
        <p:nvSpPr>
          <p:cNvPr id="9" name="Title 8"/>
          <p:cNvSpPr>
            <a:spLocks noGrp="1"/>
          </p:cNvSpPr>
          <p:nvPr>
            <p:ph type="title"/>
          </p:nvPr>
        </p:nvSpPr>
        <p:spPr/>
        <p:txBody>
          <a:bodyPr/>
          <a:lstStyle/>
          <a:p>
            <a:r>
              <a:rPr lang="en-US" dirty="0" smtClean="0"/>
              <a:t>2: MIXED USE</a:t>
            </a:r>
            <a:endParaRPr lang="en-US" dirty="0"/>
          </a:p>
        </p:txBody>
      </p:sp>
      <p:pic>
        <p:nvPicPr>
          <p:cNvPr id="23" name="Content Placeholder 22"/>
          <p:cNvPicPr>
            <a:picLocks noGrp="1" noChangeAspect="1"/>
          </p:cNvPicPr>
          <p:nvPr>
            <p:ph sz="quarter" idx="21"/>
          </p:nvPr>
        </p:nvPicPr>
        <p:blipFill rotWithShape="1">
          <a:blip r:embed="rId3">
            <a:extLst>
              <a:ext uri="{28A0092B-C50C-407E-A947-70E740481C1C}">
                <a14:useLocalDpi xmlns:a14="http://schemas.microsoft.com/office/drawing/2010/main" val="0"/>
              </a:ext>
            </a:extLst>
          </a:blip>
          <a:srcRect l="12873" t="541" r="12873" b="541"/>
          <a:stretch/>
        </p:blipFill>
        <p:spPr>
          <a:xfrm>
            <a:off x="2674664" y="940327"/>
            <a:ext cx="1819824" cy="1818222"/>
          </a:xfrm>
        </p:spPr>
      </p:pic>
      <p:pic>
        <p:nvPicPr>
          <p:cNvPr id="24" name="Content Placeholder 23"/>
          <p:cNvPicPr>
            <a:picLocks noGrp="1" noChangeAspect="1"/>
          </p:cNvPicPr>
          <p:nvPr>
            <p:ph sz="quarter" idx="22"/>
          </p:nvPr>
        </p:nvPicPr>
        <p:blipFill rotWithShape="1">
          <a:blip r:embed="rId4">
            <a:extLst>
              <a:ext uri="{28A0092B-C50C-407E-A947-70E740481C1C}">
                <a14:useLocalDpi xmlns:a14="http://schemas.microsoft.com/office/drawing/2010/main" val="0"/>
              </a:ext>
            </a:extLst>
          </a:blip>
          <a:srcRect l="15196" t="3599" r="15196" b="3599"/>
          <a:stretch/>
        </p:blipFill>
        <p:spPr>
          <a:xfrm>
            <a:off x="4671668" y="940327"/>
            <a:ext cx="1818378" cy="1818222"/>
          </a:xfrm>
        </p:spPr>
      </p:pic>
      <p:sp>
        <p:nvSpPr>
          <p:cNvPr id="15" name="Content Placeholder 14"/>
          <p:cNvSpPr>
            <a:spLocks noGrp="1"/>
          </p:cNvSpPr>
          <p:nvPr>
            <p:ph sz="quarter" idx="25"/>
          </p:nvPr>
        </p:nvSpPr>
        <p:spPr>
          <a:xfrm>
            <a:off x="588963" y="2846963"/>
            <a:ext cx="5990313" cy="1995184"/>
          </a:xfrm>
        </p:spPr>
        <p:txBody>
          <a:bodyPr anchor="t">
            <a:noAutofit/>
          </a:bodyPr>
          <a:lstStyle/>
          <a:p>
            <a:r>
              <a:rPr lang="en-US" dirty="0" smtClean="0"/>
              <a:t>The three images above are from </a:t>
            </a:r>
            <a:r>
              <a:rPr lang="en-US" dirty="0"/>
              <a:t>P</a:t>
            </a:r>
            <a:r>
              <a:rPr lang="en-US" dirty="0" smtClean="0"/>
              <a:t>ortland Street, </a:t>
            </a:r>
            <a:r>
              <a:rPr lang="en-US" dirty="0"/>
              <a:t>a</a:t>
            </a:r>
            <a:r>
              <a:rPr lang="en-US" dirty="0" smtClean="0"/>
              <a:t> well connected street to the north of </a:t>
            </a:r>
            <a:r>
              <a:rPr lang="en-US" dirty="0"/>
              <a:t>S</a:t>
            </a:r>
            <a:r>
              <a:rPr lang="en-US" dirty="0" smtClean="0"/>
              <a:t>incil Bank. There is a good range of shops targeted towards different ethnic groups: Portland Street is a good example of a mixed use street; This will foster community and build social capital. On the other hand, the rest of </a:t>
            </a:r>
            <a:r>
              <a:rPr lang="en-US" dirty="0"/>
              <a:t>S</a:t>
            </a:r>
            <a:r>
              <a:rPr lang="en-US" dirty="0" smtClean="0"/>
              <a:t>incil </a:t>
            </a:r>
            <a:r>
              <a:rPr lang="en-US" dirty="0"/>
              <a:t>B</a:t>
            </a:r>
            <a:r>
              <a:rPr lang="en-US" dirty="0" smtClean="0"/>
              <a:t>ank is different. Any corner shops that do exist are mostly targeted towards Polish residents. This diversity is good, however the large proportion of Polish shops may isolate other ethnic groups, causing them to use cars to visit their preferred shops, lowering the walkability of the area for certain people.</a:t>
            </a:r>
            <a:endParaRPr lang="en-US" dirty="0"/>
          </a:p>
        </p:txBody>
      </p:sp>
      <p:pic>
        <p:nvPicPr>
          <p:cNvPr id="26" name="Content Placeholder 25"/>
          <p:cNvPicPr>
            <a:picLocks noGrp="1" noChangeAspect="1"/>
          </p:cNvPicPr>
          <p:nvPr>
            <p:ph sz="quarter" idx="26"/>
          </p:nvPr>
        </p:nvPicPr>
        <p:blipFill>
          <a:blip r:embed="rId5">
            <a:extLst>
              <a:ext uri="{28A0092B-C50C-407E-A947-70E740481C1C}">
                <a14:useLocalDpi xmlns:a14="http://schemas.microsoft.com/office/drawing/2010/main" val="0"/>
              </a:ext>
            </a:extLst>
          </a:blip>
          <a:stretch>
            <a:fillRect/>
          </a:stretch>
        </p:blipFill>
        <p:spPr>
          <a:xfrm>
            <a:off x="762340" y="4852988"/>
            <a:ext cx="5642883" cy="3990975"/>
          </a:xfrm>
        </p:spPr>
      </p:pic>
      <p:sp>
        <p:nvSpPr>
          <p:cNvPr id="25" name="TextBox 24"/>
          <p:cNvSpPr txBox="1"/>
          <p:nvPr/>
        </p:nvSpPr>
        <p:spPr>
          <a:xfrm>
            <a:off x="1250760" y="7643223"/>
            <a:ext cx="4975869" cy="1200329"/>
          </a:xfrm>
          <a:prstGeom prst="rect">
            <a:avLst/>
          </a:prstGeom>
          <a:noFill/>
        </p:spPr>
        <p:txBody>
          <a:bodyPr wrap="square" rtlCol="0">
            <a:spAutoFit/>
          </a:bodyPr>
          <a:lstStyle/>
          <a:p>
            <a:pPr algn="ctr"/>
            <a:r>
              <a:rPr lang="en-US" sz="3600" smtClean="0"/>
              <a:t>Land Use + Walking Distance map</a:t>
            </a:r>
            <a:endParaRPr lang="en-US" sz="3600" dirty="0"/>
          </a:p>
        </p:txBody>
      </p:sp>
    </p:spTree>
    <p:extLst>
      <p:ext uri="{BB962C8B-B14F-4D97-AF65-F5344CB8AC3E}">
        <p14:creationId xmlns:p14="http://schemas.microsoft.com/office/powerpoint/2010/main" val="189517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0"/>
          </p:nvPr>
        </p:nvSpPr>
        <p:spPr>
          <a:xfrm>
            <a:off x="589062" y="851779"/>
            <a:ext cx="3993476" cy="3990368"/>
          </a:xfrm>
        </p:spPr>
        <p:txBody>
          <a:bodyPr/>
          <a:lstStyle/>
          <a:p>
            <a:r>
              <a:rPr lang="en-US" dirty="0" smtClean="0"/>
              <a:t>The Urban design Guide notes that a variety of commercial and community facilities should be accessible of foot to encourage people to use them. Apart from Portland street, </a:t>
            </a:r>
            <a:r>
              <a:rPr lang="en-US" dirty="0"/>
              <a:t>S</a:t>
            </a:r>
            <a:r>
              <a:rPr lang="en-US" dirty="0" smtClean="0"/>
              <a:t>incil </a:t>
            </a:r>
            <a:r>
              <a:rPr lang="en-US" dirty="0"/>
              <a:t>B</a:t>
            </a:r>
            <a:r>
              <a:rPr lang="en-US" dirty="0" smtClean="0"/>
              <a:t>ank is not a very mixed use area. Local schools, supermarkets and other community facilities are all located out of area. This is not such a problem for those who live to the North West of Sincil Bank, as the lower high street provides a lot of these facilities along with employment opportunities,  but  </a:t>
            </a:r>
            <a:endParaRPr lang="en-US" dirty="0"/>
          </a:p>
        </p:txBody>
      </p:sp>
      <p:sp>
        <p:nvSpPr>
          <p:cNvPr id="3" name="Title 2"/>
          <p:cNvSpPr>
            <a:spLocks noGrp="1"/>
          </p:cNvSpPr>
          <p:nvPr>
            <p:ph type="title"/>
          </p:nvPr>
        </p:nvSpPr>
        <p:spPr/>
        <p:txBody>
          <a:bodyPr/>
          <a:lstStyle/>
          <a:p>
            <a:r>
              <a:rPr lang="en-US" dirty="0" smtClean="0"/>
              <a:t>2: MIXED USE</a:t>
            </a:r>
            <a:endParaRPr lang="en-US" dirty="0"/>
          </a:p>
        </p:txBody>
      </p:sp>
      <p:sp>
        <p:nvSpPr>
          <p:cNvPr id="5" name="Content Placeholder 4"/>
          <p:cNvSpPr>
            <a:spLocks noGrp="1"/>
          </p:cNvSpPr>
          <p:nvPr>
            <p:ph sz="quarter" idx="22"/>
          </p:nvPr>
        </p:nvSpPr>
        <p:spPr/>
        <p:txBody>
          <a:bodyPr/>
          <a:lstStyle/>
          <a:p>
            <a:endParaRPr lang="en-US"/>
          </a:p>
        </p:txBody>
      </p:sp>
      <p:sp>
        <p:nvSpPr>
          <p:cNvPr id="8" name="Content Placeholder 7"/>
          <p:cNvSpPr>
            <a:spLocks noGrp="1"/>
          </p:cNvSpPr>
          <p:nvPr>
            <p:ph sz="quarter" idx="25"/>
          </p:nvPr>
        </p:nvSpPr>
        <p:spPr/>
        <p:txBody>
          <a:bodyPr/>
          <a:lstStyle/>
          <a:p>
            <a:endParaRPr lang="en-US"/>
          </a:p>
        </p:txBody>
      </p:sp>
      <p:sp>
        <p:nvSpPr>
          <p:cNvPr id="9" name="Content Placeholder 8"/>
          <p:cNvSpPr>
            <a:spLocks noGrp="1"/>
          </p:cNvSpPr>
          <p:nvPr>
            <p:ph sz="quarter" idx="26"/>
          </p:nvPr>
        </p:nvSpPr>
        <p:spPr>
          <a:xfrm>
            <a:off x="589062" y="4853184"/>
            <a:ext cx="5990214" cy="3990368"/>
          </a:xfrm>
        </p:spPr>
        <p:txBody>
          <a:bodyPr/>
          <a:lstStyle/>
          <a:p>
            <a:endParaRPr lang="en-US"/>
          </a:p>
        </p:txBody>
      </p:sp>
    </p:spTree>
    <p:extLst>
      <p:ext uri="{BB962C8B-B14F-4D97-AF65-F5344CB8AC3E}">
        <p14:creationId xmlns:p14="http://schemas.microsoft.com/office/powerpoint/2010/main" val="6130169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1118</TotalTime>
  <Words>552</Words>
  <Application>Microsoft Macintosh PowerPoint</Application>
  <PresentationFormat>A4 Paper (210x297 mm)</PresentationFormat>
  <Paragraphs>15</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Calibri</vt:lpstr>
      <vt:lpstr>Calibri Light</vt:lpstr>
      <vt:lpstr>Mangal</vt:lpstr>
      <vt:lpstr>Arial</vt:lpstr>
      <vt:lpstr>Office Theme</vt:lpstr>
      <vt:lpstr>1: MOVEMENT STRUCTURE</vt:lpstr>
      <vt:lpstr>1: MOVEMENT STRUCTURE</vt:lpstr>
      <vt:lpstr>2: MIXED USE</vt:lpstr>
      <vt:lpstr>2: MIXED USE</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James Dobie</dc:creator>
  <cp:lastModifiedBy>William James Dobie</cp:lastModifiedBy>
  <cp:revision>17</cp:revision>
  <dcterms:created xsi:type="dcterms:W3CDTF">2016-12-07T20:21:58Z</dcterms:created>
  <dcterms:modified xsi:type="dcterms:W3CDTF">2016-12-08T15:09:18Z</dcterms:modified>
</cp:coreProperties>
</file>